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69" r:id="rId2"/>
    <p:sldId id="257" r:id="rId3"/>
    <p:sldId id="270" r:id="rId4"/>
    <p:sldId id="258" r:id="rId5"/>
    <p:sldId id="297" r:id="rId6"/>
    <p:sldId id="272" r:id="rId7"/>
    <p:sldId id="271" r:id="rId8"/>
    <p:sldId id="274" r:id="rId9"/>
    <p:sldId id="262" r:id="rId10"/>
    <p:sldId id="275" r:id="rId11"/>
    <p:sldId id="276" r:id="rId12"/>
    <p:sldId id="277" r:id="rId13"/>
    <p:sldId id="278" r:id="rId14"/>
    <p:sldId id="279" r:id="rId15"/>
    <p:sldId id="263" r:id="rId16"/>
    <p:sldId id="264" r:id="rId17"/>
    <p:sldId id="285" r:id="rId18"/>
    <p:sldId id="286" r:id="rId19"/>
    <p:sldId id="284" r:id="rId20"/>
    <p:sldId id="265" r:id="rId21"/>
    <p:sldId id="283" r:id="rId22"/>
    <p:sldId id="281" r:id="rId23"/>
    <p:sldId id="282" r:id="rId24"/>
    <p:sldId id="266" r:id="rId25"/>
    <p:sldId id="288" r:id="rId26"/>
    <p:sldId id="289" r:id="rId27"/>
    <p:sldId id="290" r:id="rId28"/>
    <p:sldId id="293" r:id="rId29"/>
    <p:sldId id="294" r:id="rId30"/>
    <p:sldId id="305" r:id="rId31"/>
    <p:sldId id="306" r:id="rId32"/>
    <p:sldId id="308" r:id="rId33"/>
    <p:sldId id="310" r:id="rId34"/>
    <p:sldId id="313" r:id="rId35"/>
    <p:sldId id="311" r:id="rId36"/>
    <p:sldId id="309" r:id="rId37"/>
    <p:sldId id="312" r:id="rId38"/>
    <p:sldId id="298" r:id="rId39"/>
    <p:sldId id="307" r:id="rId40"/>
    <p:sldId id="300" r:id="rId4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79423" autoAdjust="0"/>
  </p:normalViewPr>
  <p:slideViewPr>
    <p:cSldViewPr>
      <p:cViewPr varScale="1">
        <p:scale>
          <a:sx n="72" d="100"/>
          <a:sy n="72" d="100"/>
        </p:scale>
        <p:origin x="19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41A60D-E613-4A1E-889E-00BAE2B4A85B}" type="datetimeFigureOut">
              <a:rPr lang="es-ES" smtClean="0"/>
              <a:pPr/>
              <a:t>25/11/2019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4D7BD-EA01-49DC-8E50-31EB9444247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E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19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21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26</a:t>
            </a:fld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28</a:t>
            </a:fld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30</a:t>
            </a:fld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31</a:t>
            </a:fld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38</a:t>
            </a:fld>
            <a:endParaRPr 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64D7BD-EA01-49DC-8E50-31EB94442471}" type="slidenum">
              <a:rPr lang="es-ES" smtClean="0"/>
              <a:pPr/>
              <a:t>39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4156-1F69-4A54-B2CA-CCB9F0CE90DC}" type="datetimeFigureOut">
              <a:rPr lang="es-ES" smtClean="0"/>
              <a:pPr/>
              <a:t>25/11/2019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EEE3-C431-46BF-B752-914BED7CC2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4156-1F69-4A54-B2CA-CCB9F0CE90DC}" type="datetimeFigureOut">
              <a:rPr lang="es-ES" smtClean="0"/>
              <a:pPr/>
              <a:t>25/11/2019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EEE3-C431-46BF-B752-914BED7CC2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4156-1F69-4A54-B2CA-CCB9F0CE90DC}" type="datetimeFigureOut">
              <a:rPr lang="es-ES" smtClean="0"/>
              <a:pPr/>
              <a:t>25/11/2019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EEE3-C431-46BF-B752-914BED7CC2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4156-1F69-4A54-B2CA-CCB9F0CE90DC}" type="datetimeFigureOut">
              <a:rPr lang="es-ES" smtClean="0"/>
              <a:pPr/>
              <a:t>25/11/2019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EEE3-C431-46BF-B752-914BED7CC2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4156-1F69-4A54-B2CA-CCB9F0CE90DC}" type="datetimeFigureOut">
              <a:rPr lang="es-ES" smtClean="0"/>
              <a:pPr/>
              <a:t>25/11/2019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EEE3-C431-46BF-B752-914BED7CC2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4156-1F69-4A54-B2CA-CCB9F0CE90DC}" type="datetimeFigureOut">
              <a:rPr lang="es-ES" smtClean="0"/>
              <a:pPr/>
              <a:t>25/11/2019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EEE3-C431-46BF-B752-914BED7CC2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4156-1F69-4A54-B2CA-CCB9F0CE90DC}" type="datetimeFigureOut">
              <a:rPr lang="es-ES" smtClean="0"/>
              <a:pPr/>
              <a:t>25/11/2019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EEE3-C431-46BF-B752-914BED7CC2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4156-1F69-4A54-B2CA-CCB9F0CE90DC}" type="datetimeFigureOut">
              <a:rPr lang="es-ES" smtClean="0"/>
              <a:pPr/>
              <a:t>25/11/2019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EEE3-C431-46BF-B752-914BED7CC2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4156-1F69-4A54-B2CA-CCB9F0CE90DC}" type="datetimeFigureOut">
              <a:rPr lang="es-ES" smtClean="0"/>
              <a:pPr/>
              <a:t>25/11/2019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EEE3-C431-46BF-B752-914BED7CC2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4156-1F69-4A54-B2CA-CCB9F0CE90DC}" type="datetimeFigureOut">
              <a:rPr lang="es-ES" smtClean="0"/>
              <a:pPr/>
              <a:t>25/11/2019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EEE3-C431-46BF-B752-914BED7CC2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F4156-1F69-4A54-B2CA-CCB9F0CE90DC}" type="datetimeFigureOut">
              <a:rPr lang="es-ES" smtClean="0"/>
              <a:pPr/>
              <a:t>25/11/2019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EEE3-C431-46BF-B752-914BED7CC2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F4156-1F69-4A54-B2CA-CCB9F0CE90DC}" type="datetimeFigureOut">
              <a:rPr lang="es-ES" smtClean="0"/>
              <a:pPr/>
              <a:t>25/11/2019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FEEE3-C431-46BF-B752-914BED7CC2E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s-ES" sz="6000" b="1" u="sng" dirty="0">
                <a:solidFill>
                  <a:srgbClr val="339933"/>
                </a:solidFill>
              </a:rPr>
              <a:t>Taller de </a:t>
            </a:r>
            <a:r>
              <a:rPr lang="es-ES" sz="6000" b="1" u="sng" dirty="0" err="1">
                <a:solidFill>
                  <a:srgbClr val="339933"/>
                </a:solidFill>
              </a:rPr>
              <a:t>Helicobacter</a:t>
            </a:r>
            <a:r>
              <a:rPr lang="es-ES" sz="6000" b="1" u="sng" dirty="0">
                <a:solidFill>
                  <a:srgbClr val="339933"/>
                </a:solidFill>
              </a:rPr>
              <a:t> Pylori</a:t>
            </a:r>
            <a:r>
              <a:rPr lang="es-ES" sz="6000" b="1" dirty="0">
                <a:solidFill>
                  <a:srgbClr val="339933"/>
                </a:solidFill>
              </a:rPr>
              <a:t> </a:t>
            </a:r>
          </a:p>
          <a:p>
            <a:pPr algn="ctr">
              <a:buNone/>
            </a:pPr>
            <a:endParaRPr lang="es-ES" i="1" dirty="0"/>
          </a:p>
          <a:p>
            <a:pPr algn="ctr">
              <a:buNone/>
            </a:pPr>
            <a:r>
              <a:rPr lang="es-ES" sz="4000" i="1" dirty="0">
                <a:solidFill>
                  <a:srgbClr val="339933"/>
                </a:solidFill>
              </a:rPr>
              <a:t>¿lo estoy haciendo bien?</a:t>
            </a:r>
          </a:p>
          <a:p>
            <a:pPr algn="ctr">
              <a:buNone/>
            </a:pPr>
            <a:endParaRPr lang="es-ES" sz="2800" i="1" dirty="0"/>
          </a:p>
          <a:p>
            <a:pPr algn="ctr">
              <a:buNone/>
            </a:pPr>
            <a:endParaRPr lang="es-ES" sz="2800" i="1" dirty="0"/>
          </a:p>
          <a:p>
            <a:pPr>
              <a:buNone/>
            </a:pPr>
            <a:r>
              <a:rPr lang="es-ES" sz="2800" i="1" dirty="0"/>
              <a:t>Pamela Estévez </a:t>
            </a:r>
            <a:r>
              <a:rPr lang="es-ES" sz="2800" i="1" dirty="0" err="1"/>
              <a:t>Boullosa</a:t>
            </a:r>
            <a:endParaRPr lang="es-ES" sz="2800" i="1" dirty="0"/>
          </a:p>
          <a:p>
            <a:pPr>
              <a:buNone/>
            </a:pPr>
            <a:r>
              <a:rPr lang="es-ES" sz="2800" i="1" dirty="0"/>
              <a:t>FEA Aparato Digestivo</a:t>
            </a:r>
          </a:p>
          <a:p>
            <a:pPr>
              <a:buNone/>
            </a:pPr>
            <a:r>
              <a:rPr lang="es-ES" sz="2800" i="1" dirty="0"/>
              <a:t>H. Álvaro </a:t>
            </a:r>
            <a:r>
              <a:rPr lang="es-ES" sz="2800" i="1" dirty="0" err="1"/>
              <a:t>Cunqueiro</a:t>
            </a:r>
            <a:endParaRPr lang="es-E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5016" t="44750" r="66043" b="17450"/>
          <a:stretch>
            <a:fillRect/>
          </a:stretch>
        </p:blipFill>
        <p:spPr bwMode="auto">
          <a:xfrm>
            <a:off x="4932040" y="4077072"/>
            <a:ext cx="352839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525963"/>
          </a:xfrm>
        </p:spPr>
        <p:txBody>
          <a:bodyPr>
            <a:normAutofit lnSpcReduction="10000"/>
          </a:bodyPr>
          <a:lstStyle/>
          <a:p>
            <a:r>
              <a:rPr lang="es-ES" dirty="0" err="1"/>
              <a:t>Helicobacter</a:t>
            </a:r>
            <a:r>
              <a:rPr lang="es-ES" dirty="0"/>
              <a:t> Pylori es una bacteria </a:t>
            </a:r>
            <a:r>
              <a:rPr lang="es-ES" dirty="0" err="1"/>
              <a:t>Gram</a:t>
            </a:r>
            <a:r>
              <a:rPr lang="es-ES" dirty="0"/>
              <a:t> negativa que infecta de forma crónica la mucosa gástrica. </a:t>
            </a:r>
          </a:p>
          <a:p>
            <a:pPr>
              <a:buNone/>
            </a:pPr>
            <a:endParaRPr lang="es-ES" dirty="0"/>
          </a:p>
          <a:p>
            <a:r>
              <a:rPr lang="es-ES" dirty="0"/>
              <a:t>Identificada en 1982 por los doctores Marshall y Warren.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b="1" dirty="0"/>
              <a:t>INTRODUCCIÓN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23528" y="652534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</a:rPr>
              <a:t>Revista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Medica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Clínica</a:t>
            </a:r>
            <a:r>
              <a:rPr lang="en-US" sz="1200" dirty="0">
                <a:solidFill>
                  <a:schemeClr val="tx1"/>
                </a:solidFill>
              </a:rPr>
              <a:t> Las </a:t>
            </a:r>
            <a:r>
              <a:rPr lang="en-US" sz="1200" dirty="0" err="1">
                <a:solidFill>
                  <a:schemeClr val="tx1"/>
                </a:solidFill>
              </a:rPr>
              <a:t>Condes</a:t>
            </a:r>
            <a:r>
              <a:rPr lang="en-US" sz="1200" dirty="0">
                <a:solidFill>
                  <a:schemeClr val="tx1"/>
                </a:solidFill>
              </a:rPr>
              <a:t>, 2015</a:t>
            </a:r>
            <a:endParaRPr lang="es-ES" sz="12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25688" t="18500" r="25000" b="16401"/>
          <a:stretch>
            <a:fillRect/>
          </a:stretch>
        </p:blipFill>
        <p:spPr bwMode="auto">
          <a:xfrm>
            <a:off x="4788024" y="3377666"/>
            <a:ext cx="4238853" cy="314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38188" t="31100" r="10429" b="17451"/>
          <a:stretch>
            <a:fillRect/>
          </a:stretch>
        </p:blipFill>
        <p:spPr bwMode="auto">
          <a:xfrm>
            <a:off x="5436096" y="1556792"/>
            <a:ext cx="2952328" cy="166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b="1" dirty="0"/>
              <a:t>INTRODUCCIÓN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8600" t="18500" r="19976" b="3801"/>
          <a:stretch>
            <a:fillRect/>
          </a:stretch>
        </p:blipFill>
        <p:spPr bwMode="auto">
          <a:xfrm>
            <a:off x="971600" y="1484784"/>
            <a:ext cx="6912768" cy="4918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23528" y="652534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Hooi</a:t>
            </a:r>
            <a:r>
              <a:rPr lang="es-ES" sz="1200" dirty="0">
                <a:solidFill>
                  <a:schemeClr val="tx1"/>
                </a:solidFill>
              </a:rPr>
              <a:t> JKY, </a:t>
            </a:r>
            <a:r>
              <a:rPr lang="es-ES" sz="1200" dirty="0" err="1">
                <a:solidFill>
                  <a:schemeClr val="tx1"/>
                </a:solidFill>
              </a:rPr>
              <a:t>Lai</a:t>
            </a:r>
            <a:r>
              <a:rPr lang="es-ES" sz="1200" dirty="0">
                <a:solidFill>
                  <a:schemeClr val="tx1"/>
                </a:solidFill>
              </a:rPr>
              <a:t> WY, </a:t>
            </a:r>
            <a:r>
              <a:rPr lang="es-ES" sz="1200" dirty="0" err="1">
                <a:solidFill>
                  <a:schemeClr val="tx1"/>
                </a:solidFill>
              </a:rPr>
              <a:t>Ng</a:t>
            </a:r>
            <a:r>
              <a:rPr lang="es-ES" sz="1200" dirty="0">
                <a:solidFill>
                  <a:schemeClr val="tx1"/>
                </a:solidFill>
              </a:rPr>
              <a:t> WK, </a:t>
            </a:r>
            <a:r>
              <a:rPr lang="es-ES" sz="1200" dirty="0" err="1">
                <a:solidFill>
                  <a:schemeClr val="tx1"/>
                </a:solidFill>
              </a:rPr>
              <a:t>Suen</a:t>
            </a:r>
            <a:r>
              <a:rPr lang="es-ES" sz="1200" dirty="0">
                <a:solidFill>
                  <a:schemeClr val="tx1"/>
                </a:solidFill>
              </a:rPr>
              <a:t> MMY, </a:t>
            </a:r>
            <a:r>
              <a:rPr lang="es-ES" sz="1200" dirty="0" err="1">
                <a:solidFill>
                  <a:schemeClr val="tx1"/>
                </a:solidFill>
              </a:rPr>
              <a:t>Underwood</a:t>
            </a:r>
            <a:r>
              <a:rPr lang="es-ES" sz="1200" dirty="0">
                <a:solidFill>
                  <a:schemeClr val="tx1"/>
                </a:solidFill>
              </a:rPr>
              <a:t> FE, </a:t>
            </a:r>
            <a:r>
              <a:rPr lang="es-ES" sz="1200" dirty="0" err="1">
                <a:solidFill>
                  <a:schemeClr val="tx1"/>
                </a:solidFill>
              </a:rPr>
              <a:t>Tanyingoh</a:t>
            </a:r>
            <a:r>
              <a:rPr lang="es-ES" sz="1200" dirty="0">
                <a:solidFill>
                  <a:schemeClr val="tx1"/>
                </a:solidFill>
              </a:rPr>
              <a:t> D, et al. Global </a:t>
            </a:r>
            <a:r>
              <a:rPr lang="es-ES" sz="1200" dirty="0" err="1">
                <a:solidFill>
                  <a:schemeClr val="tx1"/>
                </a:solidFill>
              </a:rPr>
              <a:t>Prevalence</a:t>
            </a:r>
            <a:r>
              <a:rPr lang="es-ES" sz="1200" dirty="0">
                <a:solidFill>
                  <a:schemeClr val="tx1"/>
                </a:solidFill>
              </a:rPr>
              <a:t> of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 </a:t>
            </a:r>
            <a:r>
              <a:rPr lang="es-ES" sz="1200" dirty="0" err="1">
                <a:solidFill>
                  <a:schemeClr val="tx1"/>
                </a:solidFill>
              </a:rPr>
              <a:t>Infection</a:t>
            </a:r>
            <a:r>
              <a:rPr lang="es-ES" sz="1200" dirty="0">
                <a:solidFill>
                  <a:schemeClr val="tx1"/>
                </a:solidFill>
              </a:rPr>
              <a:t>: </a:t>
            </a:r>
            <a:r>
              <a:rPr lang="es-ES" sz="1200" dirty="0" err="1">
                <a:solidFill>
                  <a:schemeClr val="tx1"/>
                </a:solidFill>
              </a:rPr>
              <a:t>Systematic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Review</a:t>
            </a:r>
            <a:r>
              <a:rPr lang="es-ES" sz="1200" dirty="0">
                <a:solidFill>
                  <a:schemeClr val="tx1"/>
                </a:solidFill>
              </a:rPr>
              <a:t> and Meta-</a:t>
            </a:r>
            <a:r>
              <a:rPr lang="es-ES" sz="1200" dirty="0" err="1">
                <a:solidFill>
                  <a:schemeClr val="tx1"/>
                </a:solidFill>
              </a:rPr>
              <a:t>Analysis</a:t>
            </a:r>
            <a:r>
              <a:rPr lang="es-ES" sz="1200" dirty="0">
                <a:solidFill>
                  <a:schemeClr val="tx1"/>
                </a:solidFill>
              </a:rPr>
              <a:t>. </a:t>
            </a:r>
            <a:r>
              <a:rPr lang="es-ES" sz="1200" dirty="0" err="1">
                <a:solidFill>
                  <a:schemeClr val="tx1"/>
                </a:solidFill>
              </a:rPr>
              <a:t>Gastroenterology</a:t>
            </a:r>
            <a:r>
              <a:rPr lang="es-ES" sz="1200" dirty="0">
                <a:solidFill>
                  <a:schemeClr val="tx1"/>
                </a:solidFill>
              </a:rPr>
              <a:t>. 2017 Aug;153(2):420-429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/>
              <a:t>Vía de transmisión no está claramente establecida,</a:t>
            </a:r>
            <a:r>
              <a:rPr lang="es-ES" baseline="0" dirty="0"/>
              <a:t> pero ocurre fundamentalmente en la infancia.</a:t>
            </a:r>
          </a:p>
          <a:p>
            <a:pPr>
              <a:buNone/>
            </a:pPr>
            <a:endParaRPr lang="es-ES" dirty="0"/>
          </a:p>
          <a:p>
            <a:r>
              <a:rPr lang="es-ES" dirty="0"/>
              <a:t>El contagio persona a persona a través de vía fecal-oral parece la opción más probable:</a:t>
            </a:r>
          </a:p>
          <a:p>
            <a:endParaRPr lang="es-ES" dirty="0"/>
          </a:p>
          <a:p>
            <a:pPr>
              <a:buFontTx/>
              <a:buChar char="-"/>
            </a:pPr>
            <a:r>
              <a:rPr lang="es-ES" sz="2400" dirty="0"/>
              <a:t>El agua contaminada puede ser una fuente de contagio. </a:t>
            </a:r>
          </a:p>
          <a:p>
            <a:pPr>
              <a:buFontTx/>
              <a:buChar char="-"/>
            </a:pPr>
            <a:r>
              <a:rPr lang="es-ES" sz="2400" dirty="0"/>
              <a:t>El contagio oral-oral por flora de la boca no se ha demostrado. </a:t>
            </a:r>
          </a:p>
          <a:p>
            <a:pPr>
              <a:buFontTx/>
              <a:buChar char="-"/>
            </a:pPr>
            <a:r>
              <a:rPr lang="es-ES" sz="2400" dirty="0"/>
              <a:t>Las secreciones gástricas (vómitos/regurgitaciones) pueden ser una fuente de contagio, especialmente en niños.</a:t>
            </a:r>
          </a:p>
          <a:p>
            <a:pPr>
              <a:buFontTx/>
              <a:buChar char="-"/>
            </a:pPr>
            <a:r>
              <a:rPr lang="es-ES" sz="2400" dirty="0"/>
              <a:t>La reinfección es improbable, especialmente en países desarrollados.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b="1" dirty="0"/>
              <a:t>VÍAS DE TRANSMISIÓN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23528" y="652534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err="1">
                <a:solidFill>
                  <a:schemeClr val="tx1"/>
                </a:solidFill>
              </a:rPr>
              <a:t>Mladenova</a:t>
            </a:r>
            <a:r>
              <a:rPr lang="es-ES" sz="1200" b="1" dirty="0">
                <a:solidFill>
                  <a:schemeClr val="tx1"/>
                </a:solidFill>
              </a:rPr>
              <a:t> I, </a:t>
            </a:r>
            <a:r>
              <a:rPr lang="es-ES" sz="1200" b="1" dirty="0" err="1">
                <a:solidFill>
                  <a:schemeClr val="tx1"/>
                </a:solidFill>
              </a:rPr>
              <a:t>Durazzo</a:t>
            </a:r>
            <a:r>
              <a:rPr lang="es-ES" sz="1200" b="1" dirty="0">
                <a:solidFill>
                  <a:schemeClr val="tx1"/>
                </a:solidFill>
              </a:rPr>
              <a:t> M. </a:t>
            </a:r>
            <a:r>
              <a:rPr lang="es-ES" sz="1200" b="1" dirty="0" err="1">
                <a:solidFill>
                  <a:schemeClr val="tx1"/>
                </a:solidFill>
              </a:rPr>
              <a:t>Transmission</a:t>
            </a:r>
            <a:r>
              <a:rPr lang="es-ES" sz="1200" b="1" dirty="0">
                <a:solidFill>
                  <a:schemeClr val="tx1"/>
                </a:solidFill>
              </a:rPr>
              <a:t> of </a:t>
            </a:r>
            <a:r>
              <a:rPr lang="es-ES" sz="1200" b="1" dirty="0" err="1">
                <a:solidFill>
                  <a:schemeClr val="tx1"/>
                </a:solidFill>
              </a:rPr>
              <a:t>Helicobacter</a:t>
            </a:r>
            <a:r>
              <a:rPr lang="es-ES" sz="1200" b="1" dirty="0">
                <a:solidFill>
                  <a:schemeClr val="tx1"/>
                </a:solidFill>
              </a:rPr>
              <a:t> pylori. Minerva </a:t>
            </a:r>
            <a:r>
              <a:rPr lang="es-ES" sz="1200" b="1" dirty="0" err="1">
                <a:solidFill>
                  <a:schemeClr val="tx1"/>
                </a:solidFill>
              </a:rPr>
              <a:t>Gastroenterol</a:t>
            </a:r>
            <a:r>
              <a:rPr lang="es-ES" sz="1200" b="1" dirty="0">
                <a:solidFill>
                  <a:schemeClr val="tx1"/>
                </a:solidFill>
              </a:rPr>
              <a:t> </a:t>
            </a:r>
            <a:r>
              <a:rPr lang="es-ES" sz="1200" b="1" dirty="0" err="1">
                <a:solidFill>
                  <a:schemeClr val="tx1"/>
                </a:solidFill>
              </a:rPr>
              <a:t>Dietol</a:t>
            </a:r>
            <a:r>
              <a:rPr lang="es-ES" sz="1200" b="1" dirty="0">
                <a:solidFill>
                  <a:schemeClr val="tx1"/>
                </a:solidFill>
              </a:rPr>
              <a:t>. 2018 Sep;64(3):251-254.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2775" t="39500" r="34150" b="26900"/>
          <a:stretch>
            <a:fillRect/>
          </a:stretch>
        </p:blipFill>
        <p:spPr bwMode="auto">
          <a:xfrm>
            <a:off x="971600" y="1628800"/>
            <a:ext cx="756084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b="1" dirty="0"/>
              <a:t>INDICACIONES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</a:rPr>
              <a:t>Otero W et al, </a:t>
            </a:r>
            <a:r>
              <a:rPr lang="en-US" sz="1200" dirty="0">
                <a:solidFill>
                  <a:schemeClr val="tx1"/>
                </a:solidFill>
              </a:rPr>
              <a:t>Helicobacter pylori: How do we treat it in 2018? </a:t>
            </a:r>
            <a:r>
              <a:rPr lang="es-ES" sz="1200" dirty="0">
                <a:solidFill>
                  <a:schemeClr val="tx1"/>
                </a:solidFill>
              </a:rPr>
              <a:t>Rev.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. Perú vol.38 no</a:t>
            </a:r>
          </a:p>
          <a:p>
            <a:pPr algn="ctr"/>
            <a:endParaRPr lang="es-ES" sz="1200" dirty="0">
              <a:solidFill>
                <a:schemeClr val="tx1"/>
              </a:solidFill>
            </a:endParaRPr>
          </a:p>
        </p:txBody>
      </p:sp>
      <p:sp>
        <p:nvSpPr>
          <p:cNvPr id="7" name="6 Elipse"/>
          <p:cNvSpPr/>
          <p:nvPr/>
        </p:nvSpPr>
        <p:spPr>
          <a:xfrm>
            <a:off x="2339752" y="1700808"/>
            <a:ext cx="2808312" cy="5040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" dirty="0"/>
              <a:t>Dispepsia no investigada &lt; 55 años y sin síntomas/signos de alarma (estrategia test and </a:t>
            </a:r>
            <a:r>
              <a:rPr lang="es-ES" dirty="0" err="1"/>
              <a:t>treat</a:t>
            </a:r>
            <a:r>
              <a:rPr lang="es-ES" dirty="0"/>
              <a:t>).</a:t>
            </a:r>
          </a:p>
          <a:p>
            <a:r>
              <a:rPr lang="es-ES" dirty="0"/>
              <a:t>Dispepsia funcional.</a:t>
            </a:r>
          </a:p>
          <a:p>
            <a:r>
              <a:rPr lang="es-ES" dirty="0"/>
              <a:t>Úlcera péptica.</a:t>
            </a:r>
          </a:p>
          <a:p>
            <a:r>
              <a:rPr lang="es-ES" dirty="0"/>
              <a:t>Antecedentes de úlcera que van a requerir tratamiento con AINE o AAS de manera continuada. </a:t>
            </a:r>
          </a:p>
          <a:p>
            <a:r>
              <a:rPr lang="es-ES" dirty="0"/>
              <a:t>Linfoma MALT gástrico de bajo grado.</a:t>
            </a:r>
          </a:p>
          <a:p>
            <a:r>
              <a:rPr lang="es-ES" dirty="0"/>
              <a:t>Resección quirúrgica o endoscópica de un cáncer gástrico. </a:t>
            </a:r>
          </a:p>
          <a:p>
            <a:r>
              <a:rPr lang="es-ES" dirty="0"/>
              <a:t>Familiares de primer grado de pacientes con cáncer gástrico.</a:t>
            </a:r>
          </a:p>
          <a:p>
            <a:r>
              <a:rPr lang="pt-BR" dirty="0"/>
              <a:t>Atrofia mucosa gástrica o </a:t>
            </a:r>
            <a:r>
              <a:rPr lang="pt-BR" dirty="0" err="1"/>
              <a:t>metaplasia</a:t>
            </a:r>
            <a:r>
              <a:rPr lang="pt-BR" dirty="0"/>
              <a:t> intestinal.</a:t>
            </a:r>
          </a:p>
          <a:p>
            <a:r>
              <a:rPr lang="pt-BR" dirty="0"/>
              <a:t>Anemia </a:t>
            </a:r>
            <a:r>
              <a:rPr lang="pt-BR" dirty="0" err="1"/>
              <a:t>ferropénica</a:t>
            </a:r>
            <a:r>
              <a:rPr lang="pt-BR" dirty="0"/>
              <a:t> de causa no aclarada.</a:t>
            </a:r>
          </a:p>
          <a:p>
            <a:r>
              <a:rPr lang="es-ES" dirty="0"/>
              <a:t>Púrpura </a:t>
            </a:r>
            <a:r>
              <a:rPr lang="es-ES" dirty="0" err="1"/>
              <a:t>trombocitopénica</a:t>
            </a:r>
            <a:r>
              <a:rPr lang="es-ES" dirty="0"/>
              <a:t> idiopática.</a:t>
            </a:r>
          </a:p>
          <a:p>
            <a:r>
              <a:rPr lang="es-ES" dirty="0"/>
              <a:t>Déficit de vitamina B12 no explicable por otras causas.</a:t>
            </a:r>
          </a:p>
          <a:p>
            <a:r>
              <a:rPr lang="es-ES" dirty="0"/>
              <a:t>A todo paciente diagnosticado de infección por H. pylori se recomienda ofrecer tratamiento </a:t>
            </a:r>
            <a:r>
              <a:rPr lang="es-ES" dirty="0" err="1"/>
              <a:t>erradicador</a:t>
            </a:r>
            <a:r>
              <a:rPr lang="es-ES" dirty="0"/>
              <a:t>.</a:t>
            </a:r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b="1" dirty="0"/>
              <a:t>INDICACIONES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Bermejo F, </a:t>
            </a:r>
            <a:r>
              <a:rPr lang="es-ES" sz="1200" dirty="0" err="1">
                <a:solidFill>
                  <a:schemeClr val="tx1"/>
                </a:solidFill>
              </a:rPr>
              <a:t>Boixeda</a:t>
            </a:r>
            <a:r>
              <a:rPr lang="es-ES" sz="1200" dirty="0">
                <a:solidFill>
                  <a:schemeClr val="tx1"/>
                </a:solidFill>
              </a:rPr>
              <a:t> D, </a:t>
            </a:r>
            <a:r>
              <a:rPr lang="es-ES" sz="1200" dirty="0" err="1">
                <a:solidFill>
                  <a:schemeClr val="tx1"/>
                </a:solidFill>
              </a:rPr>
              <a:t>Bory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et al. III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2013;36(5):340-74.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67944" y="1600200"/>
            <a:ext cx="5076056" cy="4525963"/>
          </a:xfrm>
        </p:spPr>
        <p:txBody>
          <a:bodyPr>
            <a:noAutofit/>
          </a:bodyPr>
          <a:lstStyle/>
          <a:p>
            <a:r>
              <a:rPr lang="es-ES" sz="2000" u="sng" dirty="0"/>
              <a:t>Síntomas y signos de alarma:</a:t>
            </a:r>
            <a:endParaRPr lang="es-ES" sz="2000" dirty="0"/>
          </a:p>
          <a:p>
            <a:pPr>
              <a:buFontTx/>
              <a:buChar char="-"/>
            </a:pPr>
            <a:r>
              <a:rPr lang="es-ES" sz="2000" dirty="0"/>
              <a:t>Pérdida de peso significativa no intencionada. </a:t>
            </a:r>
          </a:p>
          <a:p>
            <a:pPr>
              <a:buFontTx/>
              <a:buChar char="-"/>
            </a:pPr>
            <a:r>
              <a:rPr lang="es-ES" sz="2000" dirty="0"/>
              <a:t>Vómitos intensos y recurrentes. </a:t>
            </a:r>
          </a:p>
          <a:p>
            <a:pPr>
              <a:buFontTx/>
              <a:buChar char="-"/>
            </a:pPr>
            <a:r>
              <a:rPr lang="es-ES" sz="2000" dirty="0"/>
              <a:t>Disfagia. </a:t>
            </a:r>
          </a:p>
          <a:p>
            <a:pPr>
              <a:buFontTx/>
              <a:buChar char="-"/>
            </a:pPr>
            <a:r>
              <a:rPr lang="es-ES" sz="2000" dirty="0" err="1"/>
              <a:t>Odinofagia</a:t>
            </a:r>
            <a:r>
              <a:rPr lang="es-ES" sz="2000" dirty="0"/>
              <a:t>. </a:t>
            </a:r>
          </a:p>
          <a:p>
            <a:pPr>
              <a:buFontTx/>
              <a:buChar char="-"/>
            </a:pPr>
            <a:r>
              <a:rPr lang="es-ES" sz="2000" dirty="0"/>
              <a:t>Signos de sangrado digestivo (anemia, hematemesis, melenas).</a:t>
            </a:r>
          </a:p>
          <a:p>
            <a:pPr>
              <a:buFontTx/>
              <a:buChar char="-"/>
            </a:pPr>
            <a:r>
              <a:rPr lang="es-ES" sz="2000" dirty="0"/>
              <a:t>Masa abdominal palpable.</a:t>
            </a:r>
          </a:p>
          <a:p>
            <a:pPr>
              <a:buFontTx/>
              <a:buChar char="-"/>
            </a:pPr>
            <a:r>
              <a:rPr lang="es-ES" sz="2000" dirty="0"/>
              <a:t>Ictericia. </a:t>
            </a:r>
          </a:p>
          <a:p>
            <a:pPr>
              <a:buFontTx/>
              <a:buChar char="-"/>
            </a:pPr>
            <a:r>
              <a:rPr lang="es-ES" sz="2000" dirty="0" err="1"/>
              <a:t>Linfadenopatías</a:t>
            </a:r>
            <a:endParaRPr lang="es-ES" sz="2000" dirty="0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Dispepsia no investigada &lt; 55 años y sin síntomas/signos de alarma (estrategia “test and </a:t>
            </a:r>
            <a:r>
              <a:rPr lang="es-ES" sz="3200" dirty="0" err="1"/>
              <a:t>treat</a:t>
            </a:r>
            <a:r>
              <a:rPr lang="es-ES" sz="3200" dirty="0"/>
              <a:t>”)</a:t>
            </a:r>
            <a:endParaRPr lang="es-ES" sz="3200" b="1" dirty="0"/>
          </a:p>
        </p:txBody>
      </p:sp>
      <p:sp>
        <p:nvSpPr>
          <p:cNvPr id="5" name="4 Rectángulo"/>
          <p:cNvSpPr/>
          <p:nvPr/>
        </p:nvSpPr>
        <p:spPr>
          <a:xfrm>
            <a:off x="467544" y="1772816"/>
            <a:ext cx="2736304" cy="2088232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Dolor, molestia, ardor, náuseas, vómito o síntoma que se considere originado en tracto gastrointestinal superior. </a:t>
            </a:r>
          </a:p>
          <a:p>
            <a:pPr algn="ctr"/>
            <a:r>
              <a:rPr lang="es-ES" u="sng" dirty="0"/>
              <a:t>En ausencia de estudio diagnóstico.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67544" y="4221088"/>
            <a:ext cx="2736304" cy="1656184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Baja probabilidad de cáncer gástrico (edad y ausencia de síntomas de alarma)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Ferrándiz J, </a:t>
            </a:r>
            <a:r>
              <a:rPr lang="es-ES" sz="1200" dirty="0" err="1">
                <a:solidFill>
                  <a:schemeClr val="tx1"/>
                </a:solidFill>
              </a:rPr>
              <a:t>Mascort</a:t>
            </a:r>
            <a:r>
              <a:rPr lang="es-ES" sz="1200" dirty="0">
                <a:solidFill>
                  <a:schemeClr val="tx1"/>
                </a:solidFill>
              </a:rPr>
              <a:t> J, Alonso-Coello P, Marzo M. Guía de Práctica Clínica sobre el manejo del paciente con </a:t>
            </a:r>
            <a:r>
              <a:rPr lang="es-ES" sz="1200" dirty="0" err="1">
                <a:solidFill>
                  <a:schemeClr val="tx1"/>
                </a:solidFill>
              </a:rPr>
              <a:t>dispesia</a:t>
            </a:r>
            <a:r>
              <a:rPr lang="es-ES" sz="1200" dirty="0">
                <a:solidFill>
                  <a:schemeClr val="tx1"/>
                </a:solidFill>
              </a:rPr>
              <a:t>. Actualización 2012. Aten Primaria. 2012;44:727.e1-727.e38.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/>
              <a:t>ESTRATEGIAS: </a:t>
            </a:r>
          </a:p>
          <a:p>
            <a:pPr marL="514350" indent="-514350">
              <a:buAutoNum type="alphaLcParenR"/>
            </a:pPr>
            <a:r>
              <a:rPr lang="es-ES" dirty="0"/>
              <a:t>“Test and </a:t>
            </a:r>
            <a:r>
              <a:rPr lang="es-ES" dirty="0" err="1"/>
              <a:t>treat</a:t>
            </a:r>
            <a:r>
              <a:rPr lang="es-ES" dirty="0"/>
              <a:t>”: diagnóstico no invasivo de la infección por H. pylori y tratamiento </a:t>
            </a:r>
            <a:r>
              <a:rPr lang="es-ES" dirty="0" err="1"/>
              <a:t>erradicador</a:t>
            </a:r>
            <a:r>
              <a:rPr lang="es-ES" dirty="0"/>
              <a:t> en los individuos infectados</a:t>
            </a:r>
          </a:p>
          <a:p>
            <a:pPr marL="514350" indent="-514350">
              <a:buAutoNum type="alphaLcParenR"/>
            </a:pPr>
            <a:r>
              <a:rPr lang="es-ES" dirty="0"/>
              <a:t>Tratamiento empírico </a:t>
            </a:r>
            <a:r>
              <a:rPr lang="es-ES" dirty="0" err="1"/>
              <a:t>antisecretor</a:t>
            </a:r>
            <a:r>
              <a:rPr lang="es-ES" dirty="0"/>
              <a:t> </a:t>
            </a:r>
          </a:p>
          <a:p>
            <a:pPr marL="514350" indent="-514350">
              <a:buAutoNum type="alphaLcParenR"/>
            </a:pPr>
            <a:r>
              <a:rPr lang="es-ES" dirty="0"/>
              <a:t>Gastroscopia</a:t>
            </a: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/>
              <a:t>Dispepsia no investigada &lt; 55 años y sin síntomas/signos de alarma (estrategia “test and </a:t>
            </a:r>
            <a:r>
              <a:rPr lang="es-ES" sz="3200" dirty="0" err="1"/>
              <a:t>treat</a:t>
            </a:r>
            <a:r>
              <a:rPr lang="es-ES" sz="3200" dirty="0"/>
              <a:t>”)</a:t>
            </a:r>
            <a:endParaRPr lang="es-ES" sz="3200" b="1" dirty="0"/>
          </a:p>
        </p:txBody>
      </p:sp>
      <p:sp>
        <p:nvSpPr>
          <p:cNvPr id="5" name="4 Rectángulo"/>
          <p:cNvSpPr/>
          <p:nvPr/>
        </p:nvSpPr>
        <p:spPr>
          <a:xfrm>
            <a:off x="1043608" y="2132856"/>
            <a:ext cx="7488832" cy="388843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u="sng" dirty="0">
                <a:solidFill>
                  <a:srgbClr val="339933"/>
                </a:solidFill>
              </a:rPr>
              <a:t>VENTAJAS DE “TEST AND TREAT”: </a:t>
            </a:r>
          </a:p>
          <a:p>
            <a:pPr algn="ctr"/>
            <a:endParaRPr lang="es-ES" sz="2000" b="1" u="sng" dirty="0">
              <a:solidFill>
                <a:srgbClr val="339933"/>
              </a:solidFill>
            </a:endParaRPr>
          </a:p>
          <a:p>
            <a:pPr>
              <a:buFontTx/>
              <a:buChar char="-"/>
            </a:pPr>
            <a:r>
              <a:rPr lang="es-ES" sz="2400" b="1" dirty="0">
                <a:solidFill>
                  <a:srgbClr val="339933"/>
                </a:solidFill>
              </a:rPr>
              <a:t> Más coste-efectiva (ahorro en endoscopias).</a:t>
            </a:r>
          </a:p>
          <a:p>
            <a:pPr>
              <a:buFontTx/>
              <a:buChar char="-"/>
            </a:pPr>
            <a:r>
              <a:rPr lang="es-ES" sz="2400" b="1" dirty="0">
                <a:solidFill>
                  <a:srgbClr val="339933"/>
                </a:solidFill>
              </a:rPr>
              <a:t> Evita el coste y </a:t>
            </a:r>
            <a:r>
              <a:rPr lang="es-ES" sz="2400" b="1" dirty="0" err="1">
                <a:solidFill>
                  <a:srgbClr val="339933"/>
                </a:solidFill>
              </a:rPr>
              <a:t>disconfort</a:t>
            </a:r>
            <a:r>
              <a:rPr lang="es-ES" sz="2400" b="1" dirty="0">
                <a:solidFill>
                  <a:srgbClr val="339933"/>
                </a:solidFill>
              </a:rPr>
              <a:t> de la endoscopia.</a:t>
            </a:r>
          </a:p>
          <a:p>
            <a:pPr>
              <a:buFontTx/>
              <a:buChar char="-"/>
            </a:pPr>
            <a:r>
              <a:rPr lang="es-ES" sz="2400" b="1" dirty="0">
                <a:solidFill>
                  <a:srgbClr val="339933"/>
                </a:solidFill>
              </a:rPr>
              <a:t> Beneficio clínico más estable (1 año </a:t>
            </a:r>
            <a:r>
              <a:rPr lang="es-ES" sz="2400" b="1" dirty="0" err="1">
                <a:solidFill>
                  <a:srgbClr val="339933"/>
                </a:solidFill>
              </a:rPr>
              <a:t>postTTo</a:t>
            </a:r>
            <a:r>
              <a:rPr lang="es-ES" sz="2400" b="1" dirty="0">
                <a:solidFill>
                  <a:srgbClr val="339933"/>
                </a:solidFill>
              </a:rPr>
              <a:t> vs IBP). </a:t>
            </a:r>
          </a:p>
          <a:p>
            <a:pPr>
              <a:buFontTx/>
              <a:buChar char="-"/>
            </a:pPr>
            <a:r>
              <a:rPr lang="es-ES" sz="2400" b="1" dirty="0">
                <a:solidFill>
                  <a:srgbClr val="339933"/>
                </a:solidFill>
              </a:rPr>
              <a:t> Más coste-efectiva si prevalencia de H. pylori &gt; 10-20 %.</a:t>
            </a:r>
          </a:p>
          <a:p>
            <a:pPr>
              <a:buFontTx/>
              <a:buChar char="-"/>
            </a:pPr>
            <a:r>
              <a:rPr lang="es-ES" sz="2400" b="1" dirty="0">
                <a:solidFill>
                  <a:srgbClr val="339933"/>
                </a:solidFill>
              </a:rPr>
              <a:t> Previene la aparición de potenciales lesiones malignas o </a:t>
            </a:r>
            <a:r>
              <a:rPr lang="es-ES" sz="2400" b="1" dirty="0" err="1">
                <a:solidFill>
                  <a:srgbClr val="339933"/>
                </a:solidFill>
              </a:rPr>
              <a:t>premalignas</a:t>
            </a:r>
            <a:r>
              <a:rPr lang="es-ES" sz="2400" b="1" dirty="0">
                <a:solidFill>
                  <a:srgbClr val="339933"/>
                </a:solidFill>
              </a:rPr>
              <a:t> gástricas</a:t>
            </a:r>
            <a:r>
              <a:rPr lang="es-ES" sz="2400" dirty="0"/>
              <a:t>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X.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 “Test-and-</a:t>
            </a:r>
            <a:r>
              <a:rPr lang="es-ES" sz="1200" dirty="0" err="1">
                <a:solidFill>
                  <a:schemeClr val="tx1"/>
                </a:solidFill>
              </a:rPr>
              <a:t>Treat</a:t>
            </a:r>
            <a:r>
              <a:rPr lang="es-ES" sz="1200" dirty="0">
                <a:solidFill>
                  <a:schemeClr val="tx1"/>
                </a:solidFill>
              </a:rPr>
              <a:t>” </a:t>
            </a:r>
            <a:r>
              <a:rPr lang="es-ES" sz="1200" dirty="0" err="1">
                <a:solidFill>
                  <a:schemeClr val="tx1"/>
                </a:solidFill>
              </a:rPr>
              <a:t>Strategy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for</a:t>
            </a:r>
            <a:r>
              <a:rPr lang="es-ES" sz="1200" dirty="0">
                <a:solidFill>
                  <a:schemeClr val="tx1"/>
                </a:solidFill>
              </a:rPr>
              <a:t> Management of </a:t>
            </a:r>
            <a:r>
              <a:rPr lang="es-ES" sz="1200" dirty="0" err="1">
                <a:solidFill>
                  <a:schemeClr val="tx1"/>
                </a:solidFill>
              </a:rPr>
              <a:t>Dyspepsia</a:t>
            </a:r>
            <a:r>
              <a:rPr lang="es-ES" sz="1200" dirty="0">
                <a:solidFill>
                  <a:schemeClr val="tx1"/>
                </a:solidFill>
              </a:rPr>
              <a:t>: A </a:t>
            </a:r>
            <a:r>
              <a:rPr lang="es-ES" sz="1200" dirty="0" err="1">
                <a:solidFill>
                  <a:schemeClr val="tx1"/>
                </a:solidFill>
              </a:rPr>
              <a:t>Comprehensive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Review</a:t>
            </a:r>
            <a:r>
              <a:rPr lang="es-ES" sz="1200" dirty="0">
                <a:solidFill>
                  <a:schemeClr val="tx1"/>
                </a:solidFill>
              </a:rPr>
              <a:t>. </a:t>
            </a:r>
            <a:r>
              <a:rPr lang="es-ES" sz="1200" dirty="0" err="1">
                <a:solidFill>
                  <a:schemeClr val="tx1"/>
                </a:solidFill>
              </a:rPr>
              <a:t>Clin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Transl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. 2013;4(3):e32.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sz="3000" dirty="0"/>
              <a:t>Dispepsia con endoscopia normal: </a:t>
            </a:r>
          </a:p>
          <a:p>
            <a:pPr>
              <a:buFontTx/>
              <a:buChar char="-"/>
            </a:pPr>
            <a:r>
              <a:rPr lang="es-ES" sz="3000" dirty="0"/>
              <a:t>Mejoría prolongada de síntomas &gt; 1 año</a:t>
            </a:r>
          </a:p>
          <a:p>
            <a:pPr>
              <a:buNone/>
            </a:pPr>
            <a:endParaRPr lang="es-ES" sz="2200" dirty="0"/>
          </a:p>
          <a:p>
            <a:pPr>
              <a:buFontTx/>
              <a:buChar char="-"/>
            </a:pPr>
            <a:r>
              <a:rPr lang="es-ES" sz="3000" dirty="0"/>
              <a:t>Curación de la infección: </a:t>
            </a:r>
          </a:p>
          <a:p>
            <a:pPr>
              <a:buNone/>
            </a:pPr>
            <a:r>
              <a:rPr lang="es-ES" sz="2600" dirty="0"/>
              <a:t>       • Reduce riesgo posterior de úlcera y sus complicaciones. </a:t>
            </a:r>
          </a:p>
          <a:p>
            <a:pPr>
              <a:buNone/>
            </a:pPr>
            <a:r>
              <a:rPr lang="es-ES" sz="2600" dirty="0"/>
              <a:t>       • Previene a largo plazo el desarrollo de neoplasia gástrica.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Dispepsia funcional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Bermejo F, </a:t>
            </a:r>
            <a:r>
              <a:rPr lang="es-ES" sz="1200" dirty="0" err="1">
                <a:solidFill>
                  <a:schemeClr val="tx1"/>
                </a:solidFill>
              </a:rPr>
              <a:t>Boixeda</a:t>
            </a:r>
            <a:r>
              <a:rPr lang="es-ES" sz="1200" dirty="0">
                <a:solidFill>
                  <a:schemeClr val="tx1"/>
                </a:solidFill>
              </a:rPr>
              <a:t> D, </a:t>
            </a:r>
            <a:r>
              <a:rPr lang="es-ES" sz="1200" dirty="0" err="1">
                <a:solidFill>
                  <a:schemeClr val="tx1"/>
                </a:solidFill>
              </a:rPr>
              <a:t>Bory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et al. III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2013;36(5):340-74.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u="sng" dirty="0"/>
              <a:t>Úlcera péptica: </a:t>
            </a:r>
          </a:p>
          <a:p>
            <a:pPr>
              <a:buNone/>
            </a:pPr>
            <a:r>
              <a:rPr lang="es-ES" sz="2800" dirty="0"/>
              <a:t>          -  Curación</a:t>
            </a:r>
          </a:p>
          <a:p>
            <a:pPr>
              <a:buNone/>
            </a:pPr>
            <a:r>
              <a:rPr lang="es-ES" sz="2800" dirty="0"/>
              <a:t>          - Prevención de recidiva</a:t>
            </a:r>
          </a:p>
          <a:p>
            <a:pPr>
              <a:buNone/>
            </a:pPr>
            <a:r>
              <a:rPr lang="es-ES" sz="2800" dirty="0"/>
              <a:t>          - Prevención de complicaciones</a:t>
            </a:r>
          </a:p>
          <a:p>
            <a:pPr>
              <a:buNone/>
            </a:pPr>
            <a:endParaRPr lang="es-ES" sz="1800" dirty="0"/>
          </a:p>
          <a:p>
            <a:pPr>
              <a:buNone/>
            </a:pPr>
            <a:r>
              <a:rPr lang="es-ES" sz="2800" u="sng" dirty="0"/>
              <a:t>• Duodenitis erosiva: </a:t>
            </a:r>
          </a:p>
          <a:p>
            <a:pPr>
              <a:buNone/>
            </a:pPr>
            <a:r>
              <a:rPr lang="es-ES" sz="2800" dirty="0"/>
              <a:t>           - Se asociada a la infección por H. pylori</a:t>
            </a:r>
          </a:p>
          <a:p>
            <a:pPr>
              <a:buNone/>
            </a:pPr>
            <a:r>
              <a:rPr lang="es-ES" sz="2800" dirty="0"/>
              <a:t>           - Prevención de recurrencia.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Úlcera péptica</a:t>
            </a:r>
            <a:endParaRPr lang="es-ES" sz="6000" b="1" dirty="0"/>
          </a:p>
        </p:txBody>
      </p:sp>
      <p:sp>
        <p:nvSpPr>
          <p:cNvPr id="5" name="4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</a:rPr>
              <a:t>Ford AC, </a:t>
            </a:r>
            <a:r>
              <a:rPr lang="es-ES" sz="1200" dirty="0" err="1">
                <a:solidFill>
                  <a:schemeClr val="tx1"/>
                </a:solidFill>
              </a:rPr>
              <a:t>Delaney</a:t>
            </a:r>
            <a:r>
              <a:rPr lang="es-ES" sz="1200" dirty="0">
                <a:solidFill>
                  <a:schemeClr val="tx1"/>
                </a:solidFill>
              </a:rPr>
              <a:t> BC, Forman D, </a:t>
            </a:r>
            <a:r>
              <a:rPr lang="es-ES" sz="1200" dirty="0" err="1">
                <a:solidFill>
                  <a:schemeClr val="tx1"/>
                </a:solidFill>
              </a:rPr>
              <a:t>Moayyedi</a:t>
            </a:r>
            <a:r>
              <a:rPr lang="es-ES" sz="1200" dirty="0">
                <a:solidFill>
                  <a:schemeClr val="tx1"/>
                </a:solidFill>
              </a:rPr>
              <a:t> P. </a:t>
            </a:r>
            <a:r>
              <a:rPr lang="es-ES" sz="1200" dirty="0" err="1">
                <a:solidFill>
                  <a:schemeClr val="tx1"/>
                </a:solidFill>
              </a:rPr>
              <a:t>Eradication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therapy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for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peptic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ulcer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disease</a:t>
            </a:r>
            <a:r>
              <a:rPr lang="es-ES" sz="1200" dirty="0">
                <a:solidFill>
                  <a:schemeClr val="tx1"/>
                </a:solidFill>
              </a:rPr>
              <a:t> in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 positive </a:t>
            </a:r>
            <a:r>
              <a:rPr lang="es-ES" sz="1200" dirty="0" err="1">
                <a:solidFill>
                  <a:schemeClr val="tx1"/>
                </a:solidFill>
              </a:rPr>
              <a:t>patients</a:t>
            </a:r>
            <a:r>
              <a:rPr lang="es-ES" sz="1200" dirty="0">
                <a:solidFill>
                  <a:schemeClr val="tx1"/>
                </a:solidFill>
              </a:rPr>
              <a:t>. Cochrane </a:t>
            </a:r>
            <a:r>
              <a:rPr lang="es-ES" sz="1200" dirty="0" err="1">
                <a:solidFill>
                  <a:schemeClr val="tx1"/>
                </a:solidFill>
              </a:rPr>
              <a:t>Database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Syst</a:t>
            </a:r>
            <a:r>
              <a:rPr lang="es-ES" sz="1200" dirty="0">
                <a:solidFill>
                  <a:schemeClr val="tx1"/>
                </a:solidFill>
              </a:rPr>
              <a:t> Rev. 2006;(2):CD003840. </a:t>
            </a:r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Cosme A, </a:t>
            </a:r>
            <a:r>
              <a:rPr lang="es-ES" sz="1200" dirty="0" err="1">
                <a:solidFill>
                  <a:schemeClr val="tx1"/>
                </a:solidFill>
              </a:rPr>
              <a:t>Almela</a:t>
            </a:r>
            <a:r>
              <a:rPr lang="es-ES" sz="1200" dirty="0">
                <a:solidFill>
                  <a:schemeClr val="tx1"/>
                </a:solidFill>
              </a:rPr>
              <a:t> P, </a:t>
            </a:r>
            <a:r>
              <a:rPr lang="es-ES" sz="1200" dirty="0" err="1">
                <a:solidFill>
                  <a:schemeClr val="tx1"/>
                </a:solidFill>
              </a:rPr>
              <a:t>Feu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Bory</a:t>
            </a:r>
            <a:r>
              <a:rPr lang="es-ES" sz="1200" dirty="0">
                <a:solidFill>
                  <a:schemeClr val="tx1"/>
                </a:solidFill>
              </a:rPr>
              <a:t> F, et al. Long-</a:t>
            </a:r>
            <a:r>
              <a:rPr lang="es-ES" sz="1200" dirty="0" err="1">
                <a:solidFill>
                  <a:schemeClr val="tx1"/>
                </a:solidFill>
              </a:rPr>
              <a:t>term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follow</a:t>
            </a:r>
            <a:r>
              <a:rPr lang="es-ES" sz="1200" dirty="0">
                <a:solidFill>
                  <a:schemeClr val="tx1"/>
                </a:solidFill>
              </a:rPr>
              <a:t>-up of 1,000 </a:t>
            </a:r>
            <a:r>
              <a:rPr lang="es-ES" sz="1200" dirty="0" err="1">
                <a:solidFill>
                  <a:schemeClr val="tx1"/>
                </a:solidFill>
              </a:rPr>
              <a:t>patients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cured</a:t>
            </a:r>
            <a:r>
              <a:rPr lang="es-ES" sz="1200" dirty="0">
                <a:solidFill>
                  <a:schemeClr val="tx1"/>
                </a:solidFill>
              </a:rPr>
              <a:t> of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 </a:t>
            </a:r>
            <a:r>
              <a:rPr lang="es-ES" sz="1200" dirty="0" err="1">
                <a:solidFill>
                  <a:schemeClr val="tx1"/>
                </a:solidFill>
              </a:rPr>
              <a:t>infection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following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an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episode</a:t>
            </a:r>
            <a:r>
              <a:rPr lang="es-ES" sz="1200" dirty="0">
                <a:solidFill>
                  <a:schemeClr val="tx1"/>
                </a:solidFill>
              </a:rPr>
              <a:t> of </a:t>
            </a:r>
            <a:r>
              <a:rPr lang="es-ES" sz="1200" dirty="0" err="1">
                <a:solidFill>
                  <a:schemeClr val="tx1"/>
                </a:solidFill>
              </a:rPr>
              <a:t>peptic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ulcer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bleeding</a:t>
            </a:r>
            <a:r>
              <a:rPr lang="es-ES" sz="1200" dirty="0">
                <a:solidFill>
                  <a:schemeClr val="tx1"/>
                </a:solidFill>
              </a:rPr>
              <a:t>. Am J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. 2012;107(8):1197-204.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" sz="2800" dirty="0"/>
              <a:t>En pacientes que van a requerir tratamiento con AINE o AAS de manera continuada </a:t>
            </a:r>
            <a:r>
              <a:rPr lang="es-ES" sz="2800" b="1" dirty="0">
                <a:solidFill>
                  <a:srgbClr val="FF0000"/>
                </a:solidFill>
              </a:rPr>
              <a:t>no</a:t>
            </a:r>
            <a:r>
              <a:rPr lang="es-ES" sz="2800" dirty="0"/>
              <a:t> se recomienda investigar y tratar </a:t>
            </a:r>
            <a:r>
              <a:rPr lang="es-ES" sz="2800" b="1" dirty="0">
                <a:solidFill>
                  <a:srgbClr val="FF0000"/>
                </a:solidFill>
              </a:rPr>
              <a:t>sistemáticamente</a:t>
            </a:r>
            <a:r>
              <a:rPr lang="es-ES" sz="2800" dirty="0"/>
              <a:t> la infección por H. pylori. </a:t>
            </a:r>
          </a:p>
          <a:p>
            <a:pPr>
              <a:buNone/>
            </a:pPr>
            <a:endParaRPr lang="es-ES" sz="2800" dirty="0"/>
          </a:p>
          <a:p>
            <a:pPr>
              <a:buFontTx/>
              <a:buChar char="-"/>
            </a:pPr>
            <a:r>
              <a:rPr lang="es-ES" sz="2800" dirty="0"/>
              <a:t>En pacientes </a:t>
            </a:r>
            <a:r>
              <a:rPr lang="es-ES" sz="2800" b="1" dirty="0">
                <a:solidFill>
                  <a:srgbClr val="FF0000"/>
                </a:solidFill>
              </a:rPr>
              <a:t>con antecedentes de úlcera </a:t>
            </a:r>
            <a:r>
              <a:rPr lang="es-ES" sz="2800" dirty="0"/>
              <a:t>que van a requerir tratamiento con AINE o AAS de manera continuada se recomienda investigar la infección por H. pylori y realizar tratamiento.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4400" b="1" dirty="0"/>
          </a:p>
          <a:p>
            <a:pPr algn="ctr"/>
            <a:r>
              <a:rPr lang="es-ES" sz="4400" dirty="0"/>
              <a:t>Consumo</a:t>
            </a:r>
            <a:r>
              <a:rPr lang="es-ES" sz="4400" b="1" dirty="0"/>
              <a:t> </a:t>
            </a:r>
            <a:r>
              <a:rPr lang="es-ES" sz="4400" dirty="0"/>
              <a:t>prolongada de AINE y AAS</a:t>
            </a:r>
          </a:p>
          <a:p>
            <a:pPr algn="ctr"/>
            <a:r>
              <a:rPr lang="es-ES" sz="6000" b="1" dirty="0"/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Bermejo F, </a:t>
            </a:r>
            <a:r>
              <a:rPr lang="es-ES" sz="1200" dirty="0" err="1">
                <a:solidFill>
                  <a:schemeClr val="tx1"/>
                </a:solidFill>
              </a:rPr>
              <a:t>Boixeda</a:t>
            </a:r>
            <a:r>
              <a:rPr lang="es-ES" sz="1200" dirty="0">
                <a:solidFill>
                  <a:schemeClr val="tx1"/>
                </a:solidFill>
              </a:rPr>
              <a:t> D, </a:t>
            </a:r>
            <a:r>
              <a:rPr lang="es-ES" sz="1200" dirty="0" err="1">
                <a:solidFill>
                  <a:schemeClr val="tx1"/>
                </a:solidFill>
              </a:rPr>
              <a:t>Bory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et al. III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2013;36(5):340-74.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" sz="2800" dirty="0"/>
              <a:t>En pacientes con linfoma MALT gástrico de bajo grado se recomienda investigar la infección por H. pylori y realizar tratamiento </a:t>
            </a:r>
            <a:r>
              <a:rPr lang="es-ES" sz="2800" dirty="0" err="1"/>
              <a:t>erradicador</a:t>
            </a:r>
            <a:r>
              <a:rPr lang="es-ES" sz="2800" dirty="0"/>
              <a:t> como primera opción terapéutica.</a:t>
            </a:r>
          </a:p>
          <a:p>
            <a:pPr>
              <a:buFontTx/>
              <a:buChar char="-"/>
            </a:pPr>
            <a:endParaRPr lang="es-ES" sz="2800" dirty="0"/>
          </a:p>
          <a:p>
            <a:pPr>
              <a:buFontTx/>
              <a:buChar char="-"/>
            </a:pPr>
            <a:r>
              <a:rPr lang="es-ES" sz="2800" dirty="0"/>
              <a:t>Erradicación</a:t>
            </a:r>
            <a:r>
              <a:rPr lang="es-ES" sz="2800" dirty="0">
                <a:sym typeface="Wingdings" pitchFamily="2" charset="2"/>
              </a:rPr>
              <a:t> Remisión Histológica </a:t>
            </a:r>
            <a:endParaRPr lang="es-ES" sz="2800" dirty="0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dirty="0"/>
              <a:t>Linfoma MALT gástrico de bajo grado </a:t>
            </a:r>
            <a:r>
              <a:rPr lang="es-ES" sz="4400" b="1" dirty="0"/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Bermejo F, </a:t>
            </a:r>
            <a:r>
              <a:rPr lang="es-ES" sz="1200" dirty="0" err="1">
                <a:solidFill>
                  <a:schemeClr val="tx1"/>
                </a:solidFill>
              </a:rPr>
              <a:t>Boixeda</a:t>
            </a:r>
            <a:r>
              <a:rPr lang="es-ES" sz="1200" dirty="0">
                <a:solidFill>
                  <a:schemeClr val="tx1"/>
                </a:solidFill>
              </a:rPr>
              <a:t> D, </a:t>
            </a:r>
            <a:r>
              <a:rPr lang="es-ES" sz="1200" dirty="0" err="1">
                <a:solidFill>
                  <a:schemeClr val="tx1"/>
                </a:solidFill>
              </a:rPr>
              <a:t>Bory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et al. III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2013;36(5):340-74.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" sz="2800" u="sng" dirty="0"/>
              <a:t>Se recomienda investigar y tratar la infección por H. pylori en</a:t>
            </a:r>
            <a:r>
              <a:rPr lang="es-ES" sz="2800" dirty="0"/>
              <a:t>: </a:t>
            </a:r>
          </a:p>
          <a:p>
            <a:pPr>
              <a:buNone/>
            </a:pPr>
            <a:r>
              <a:rPr lang="es-ES" sz="2800" dirty="0"/>
              <a:t>         • Familiares de primer grado de los pacientes con cáncer gástrico</a:t>
            </a:r>
          </a:p>
          <a:p>
            <a:pPr>
              <a:buNone/>
            </a:pPr>
            <a:r>
              <a:rPr lang="es-ES" sz="2800" dirty="0"/>
              <a:t>         • Pacientes con atrofia mucosa gástrica o </a:t>
            </a:r>
            <a:r>
              <a:rPr lang="es-ES" sz="2800" dirty="0" err="1"/>
              <a:t>metaplasia</a:t>
            </a:r>
            <a:r>
              <a:rPr lang="es-ES" sz="2800" dirty="0"/>
              <a:t> intestinal. </a:t>
            </a:r>
          </a:p>
          <a:p>
            <a:pPr>
              <a:buNone/>
            </a:pPr>
            <a:r>
              <a:rPr lang="es-ES" sz="2800" dirty="0"/>
              <a:t>         • Pacientes con resección quirúrgica o endoscópica de un cáncer gástrico (prevención secundaria).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dirty="0"/>
              <a:t>Prevención de cáncer gástrico </a:t>
            </a:r>
            <a:endParaRPr lang="es-ES" sz="4400" b="1" dirty="0"/>
          </a:p>
        </p:txBody>
      </p:sp>
      <p:sp>
        <p:nvSpPr>
          <p:cNvPr id="5" name="4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Bermejo F, </a:t>
            </a:r>
            <a:r>
              <a:rPr lang="es-ES" sz="1200" dirty="0" err="1">
                <a:solidFill>
                  <a:schemeClr val="tx1"/>
                </a:solidFill>
              </a:rPr>
              <a:t>Boixeda</a:t>
            </a:r>
            <a:r>
              <a:rPr lang="es-ES" sz="1200" dirty="0">
                <a:solidFill>
                  <a:schemeClr val="tx1"/>
                </a:solidFill>
              </a:rPr>
              <a:t> D, </a:t>
            </a:r>
            <a:r>
              <a:rPr lang="es-ES" sz="1200" dirty="0" err="1">
                <a:solidFill>
                  <a:schemeClr val="tx1"/>
                </a:solidFill>
              </a:rPr>
              <a:t>Bory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et al. III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2013;36(5):340-74.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" sz="2800" u="sng" dirty="0"/>
              <a:t>Se recomienda investigar y tratar la infección por H. pylori en</a:t>
            </a:r>
            <a:r>
              <a:rPr lang="es-ES" sz="2800" dirty="0"/>
              <a:t>: </a:t>
            </a:r>
          </a:p>
          <a:p>
            <a:pPr>
              <a:buNone/>
            </a:pPr>
            <a:endParaRPr lang="es-ES" sz="2800" dirty="0"/>
          </a:p>
          <a:p>
            <a:pPr>
              <a:buNone/>
            </a:pPr>
            <a:r>
              <a:rPr lang="es-ES" sz="2800" dirty="0"/>
              <a:t>          </a:t>
            </a:r>
            <a:r>
              <a:rPr lang="es-ES" sz="2400" dirty="0"/>
              <a:t>• Anemia </a:t>
            </a:r>
            <a:r>
              <a:rPr lang="es-ES" sz="2400" dirty="0" err="1"/>
              <a:t>ferropénica</a:t>
            </a:r>
            <a:r>
              <a:rPr lang="es-ES" sz="2400" dirty="0"/>
              <a:t> de causa no aclarada. </a:t>
            </a:r>
          </a:p>
          <a:p>
            <a:pPr>
              <a:buNone/>
            </a:pPr>
            <a:r>
              <a:rPr lang="es-ES" sz="2400" dirty="0"/>
              <a:t>            • Púrpura </a:t>
            </a:r>
            <a:r>
              <a:rPr lang="es-ES" sz="2400" dirty="0" err="1"/>
              <a:t>trombocitopénica</a:t>
            </a:r>
            <a:r>
              <a:rPr lang="es-ES" sz="2400" dirty="0"/>
              <a:t> idiopática. </a:t>
            </a:r>
          </a:p>
          <a:p>
            <a:pPr>
              <a:buNone/>
            </a:pPr>
            <a:r>
              <a:rPr lang="es-ES" sz="2400" dirty="0"/>
              <a:t>            • Déficit de vitamina B12 no explicable por otras causas.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dirty="0"/>
              <a:t>Patologías </a:t>
            </a:r>
            <a:r>
              <a:rPr lang="es-ES" sz="4400" dirty="0" err="1"/>
              <a:t>extradigestivas</a:t>
            </a:r>
            <a:endParaRPr lang="es-ES" sz="4400" b="1" dirty="0"/>
          </a:p>
        </p:txBody>
      </p:sp>
      <p:sp>
        <p:nvSpPr>
          <p:cNvPr id="5" name="4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Bermejo F, </a:t>
            </a:r>
            <a:r>
              <a:rPr lang="es-ES" sz="1200" dirty="0" err="1">
                <a:solidFill>
                  <a:schemeClr val="tx1"/>
                </a:solidFill>
              </a:rPr>
              <a:t>Boixeda</a:t>
            </a:r>
            <a:r>
              <a:rPr lang="es-ES" sz="1200" dirty="0">
                <a:solidFill>
                  <a:schemeClr val="tx1"/>
                </a:solidFill>
              </a:rPr>
              <a:t> D, </a:t>
            </a:r>
            <a:r>
              <a:rPr lang="es-ES" sz="1200" dirty="0" err="1">
                <a:solidFill>
                  <a:schemeClr val="tx1"/>
                </a:solidFill>
              </a:rPr>
              <a:t>Bory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et al. III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2013;36(5):340-74.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525963"/>
          </a:xfrm>
        </p:spPr>
        <p:txBody>
          <a:bodyPr/>
          <a:lstStyle/>
          <a:p>
            <a:r>
              <a:rPr lang="es-ES" b="1" dirty="0">
                <a:solidFill>
                  <a:srgbClr val="339933"/>
                </a:solidFill>
              </a:rPr>
              <a:t>Métodos no invasivos</a:t>
            </a:r>
          </a:p>
          <a:p>
            <a:pPr>
              <a:buNone/>
            </a:pPr>
            <a:r>
              <a:rPr lang="es-ES" sz="2800" dirty="0"/>
              <a:t>  - Test del aliento. </a:t>
            </a:r>
          </a:p>
          <a:p>
            <a:pPr>
              <a:buNone/>
            </a:pPr>
            <a:r>
              <a:rPr lang="es-ES" sz="2800" dirty="0"/>
              <a:t>  - Test de antígeno en heces. </a:t>
            </a:r>
          </a:p>
          <a:p>
            <a:pPr>
              <a:buNone/>
            </a:pPr>
            <a:r>
              <a:rPr lang="es-ES" sz="2800" dirty="0"/>
              <a:t>  - Serología (técnica de ELISA)</a:t>
            </a:r>
            <a:endParaRPr lang="es-ES" sz="2800" b="1" dirty="0">
              <a:solidFill>
                <a:srgbClr val="339933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b="1" dirty="0"/>
              <a:t>MÉTODOS DIAGNÓSTICOS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849688" y="1639341"/>
            <a:ext cx="447484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Métodos invasivos</a:t>
            </a:r>
          </a:p>
          <a:p>
            <a:pPr marL="342900" lvl="0" indent="-342900">
              <a:spcBef>
                <a:spcPct val="20000"/>
              </a:spcBef>
            </a:pPr>
            <a:r>
              <a:rPr lang="es-ES" sz="3200" b="1" dirty="0">
                <a:solidFill>
                  <a:srgbClr val="339933"/>
                </a:solidFill>
              </a:rPr>
              <a:t>   </a:t>
            </a:r>
            <a:r>
              <a:rPr lang="es-ES" sz="3200" dirty="0"/>
              <a:t>- </a:t>
            </a:r>
            <a:r>
              <a:rPr lang="es-ES" sz="2800" dirty="0"/>
              <a:t>Histología. </a:t>
            </a:r>
          </a:p>
          <a:p>
            <a:pPr marL="342900" lvl="0" indent="-342900">
              <a:spcBef>
                <a:spcPct val="20000"/>
              </a:spcBef>
            </a:pPr>
            <a:r>
              <a:rPr lang="es-ES" sz="2800" dirty="0"/>
              <a:t>    - Test rápido de la ureasa. </a:t>
            </a:r>
          </a:p>
          <a:p>
            <a:pPr marL="342900" lvl="0" indent="-342900">
              <a:spcBef>
                <a:spcPct val="20000"/>
              </a:spcBef>
            </a:pPr>
            <a:r>
              <a:rPr lang="es-ES" sz="2800" dirty="0"/>
              <a:t>    - Cultivo y antibiograma.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3399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0121" t="38450" r="36804" b="23750"/>
          <a:stretch>
            <a:fillRect/>
          </a:stretch>
        </p:blipFill>
        <p:spPr bwMode="auto">
          <a:xfrm>
            <a:off x="2102318" y="3789040"/>
            <a:ext cx="4773938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600200"/>
            <a:ext cx="5194920" cy="4525963"/>
          </a:xfrm>
        </p:spPr>
        <p:txBody>
          <a:bodyPr>
            <a:normAutofit fontScale="85000" lnSpcReduction="20000"/>
          </a:bodyPr>
          <a:lstStyle/>
          <a:p>
            <a:r>
              <a:rPr lang="es-ES" sz="3600" b="1" u="sng" dirty="0">
                <a:solidFill>
                  <a:srgbClr val="339933"/>
                </a:solidFill>
              </a:rPr>
              <a:t>Método no invasivo</a:t>
            </a:r>
          </a:p>
          <a:p>
            <a:pPr>
              <a:buNone/>
            </a:pPr>
            <a:endParaRPr lang="es-ES" u="sng" dirty="0"/>
          </a:p>
          <a:p>
            <a:pPr>
              <a:buNone/>
            </a:pPr>
            <a:r>
              <a:rPr lang="es-ES" sz="3000" dirty="0"/>
              <a:t>  - </a:t>
            </a:r>
            <a:r>
              <a:rPr lang="es-ES" sz="2800" dirty="0"/>
              <a:t>Sensibilidad y especificidad &gt; 95%</a:t>
            </a:r>
          </a:p>
          <a:p>
            <a:pPr>
              <a:buNone/>
            </a:pPr>
            <a:endParaRPr lang="es-ES" sz="2800" dirty="0"/>
          </a:p>
          <a:p>
            <a:pPr>
              <a:buNone/>
            </a:pPr>
            <a:r>
              <a:rPr lang="es-ES" sz="2800" dirty="0"/>
              <a:t>  - El test del aliento con urea marcada con C13 con administración previa de ácido cítrico es la prueba no invasiva </a:t>
            </a:r>
            <a:r>
              <a:rPr lang="es-ES" sz="2800" b="1" dirty="0">
                <a:solidFill>
                  <a:srgbClr val="FF0000"/>
                </a:solidFill>
              </a:rPr>
              <a:t>más sensible y específica.</a:t>
            </a:r>
          </a:p>
          <a:p>
            <a:pPr>
              <a:buNone/>
            </a:pPr>
            <a:endParaRPr lang="es-ES" sz="2800" dirty="0"/>
          </a:p>
          <a:p>
            <a:pPr>
              <a:buNone/>
            </a:pPr>
            <a:r>
              <a:rPr lang="es-ES" sz="2800" dirty="0"/>
              <a:t>  - En nuestro medio es </a:t>
            </a:r>
            <a:r>
              <a:rPr lang="es-ES" sz="2800" b="1" dirty="0">
                <a:solidFill>
                  <a:srgbClr val="FF0000"/>
                </a:solidFill>
              </a:rPr>
              <a:t>de elección </a:t>
            </a:r>
            <a:r>
              <a:rPr lang="es-ES" sz="2800" dirty="0"/>
              <a:t>para el diagnóstico de la infección por H. pylori </a:t>
            </a:r>
            <a:r>
              <a:rPr lang="es-ES" sz="2800" b="1" dirty="0">
                <a:solidFill>
                  <a:srgbClr val="FF0000"/>
                </a:solidFill>
              </a:rPr>
              <a:t>antes y después del tratamiento. </a:t>
            </a:r>
            <a:endParaRPr lang="es-ES" sz="3000" b="1" dirty="0">
              <a:solidFill>
                <a:srgbClr val="FF0000"/>
              </a:solidFill>
            </a:endParaRP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Test del aliento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46950" t="18500" r="25000" b="40550"/>
          <a:stretch>
            <a:fillRect/>
          </a:stretch>
        </p:blipFill>
        <p:spPr bwMode="auto">
          <a:xfrm>
            <a:off x="5461061" y="2348880"/>
            <a:ext cx="3682939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331912" y="64891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Bermejo F, </a:t>
            </a:r>
            <a:r>
              <a:rPr lang="es-ES" sz="1200" dirty="0" err="1">
                <a:solidFill>
                  <a:schemeClr val="tx1"/>
                </a:solidFill>
              </a:rPr>
              <a:t>Boixeda</a:t>
            </a:r>
            <a:r>
              <a:rPr lang="es-ES" sz="1200" dirty="0">
                <a:solidFill>
                  <a:schemeClr val="tx1"/>
                </a:solidFill>
              </a:rPr>
              <a:t> D, </a:t>
            </a:r>
            <a:r>
              <a:rPr lang="es-ES" sz="1200" dirty="0" err="1">
                <a:solidFill>
                  <a:schemeClr val="tx1"/>
                </a:solidFill>
              </a:rPr>
              <a:t>Bory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et al. III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2013;36(5):340-74. Boletín del OIEA 55 – 1 / Marzo de 2014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Test de antígeno en heces 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251520" y="1600200"/>
            <a:ext cx="835292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3600" b="1" i="0" u="sng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Método no invasivo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s-E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s-ES" sz="2800" dirty="0"/>
              <a:t>Sensibilidad y especificidad &gt; 90 %</a:t>
            </a:r>
          </a:p>
          <a:p>
            <a:pPr marL="342900" lvl="0" indent="-342900">
              <a:spcBef>
                <a:spcPct val="20000"/>
              </a:spcBef>
            </a:pPr>
            <a:endParaRPr lang="es-ES" sz="2800" dirty="0"/>
          </a:p>
          <a:p>
            <a:pPr marL="342900" lvl="0" indent="-342900">
              <a:spcBef>
                <a:spcPct val="20000"/>
              </a:spcBef>
            </a:pPr>
            <a:r>
              <a:rPr kumimoji="0" lang="es-ES" sz="2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s-ES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s-E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s-ES" sz="2800" noProof="0" dirty="0"/>
              <a:t>L</a:t>
            </a:r>
            <a:r>
              <a:rPr lang="es-ES" sz="2800" dirty="0"/>
              <a:t>a prueba de antígeno en heces se recomienda como </a:t>
            </a:r>
            <a:r>
              <a:rPr lang="es-ES" sz="2800" b="1" dirty="0">
                <a:solidFill>
                  <a:srgbClr val="FF0000"/>
                </a:solidFill>
              </a:rPr>
              <a:t>alternativa</a:t>
            </a:r>
            <a:r>
              <a:rPr lang="es-ES" sz="2800" dirty="0"/>
              <a:t> a la prueba del aliento para el diagnóstico no invasivo de la infección por H. pylori siempre que se utilice un </a:t>
            </a:r>
            <a:r>
              <a:rPr lang="es-ES" sz="2800" b="1" dirty="0">
                <a:solidFill>
                  <a:srgbClr val="FF0000"/>
                </a:solidFill>
              </a:rPr>
              <a:t>método de ELISA monoclonal.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79512" y="6408712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Bermejo F, </a:t>
            </a:r>
            <a:r>
              <a:rPr lang="es-ES" sz="1200" dirty="0" err="1">
                <a:solidFill>
                  <a:schemeClr val="tx1"/>
                </a:solidFill>
              </a:rPr>
              <a:t>Boixeda</a:t>
            </a:r>
            <a:r>
              <a:rPr lang="es-ES" sz="1200" dirty="0">
                <a:solidFill>
                  <a:schemeClr val="tx1"/>
                </a:solidFill>
              </a:rPr>
              <a:t> D, </a:t>
            </a:r>
            <a:r>
              <a:rPr lang="es-ES" sz="1200" dirty="0" err="1">
                <a:solidFill>
                  <a:schemeClr val="tx1"/>
                </a:solidFill>
              </a:rPr>
              <a:t>Bory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et al. III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2013;36(5):340-74.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Serología (técnica de ELISA) 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251520" y="1484784"/>
            <a:ext cx="8352928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1" i="0" u="sng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Método no invasivo</a:t>
            </a:r>
            <a:endParaRPr kumimoji="0" lang="es-ES" sz="24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-</a:t>
            </a:r>
            <a:r>
              <a:rPr kumimoji="0" lang="es-ES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s-ES" sz="2400" dirty="0"/>
              <a:t>La sensibilidad y especificidad de la serología en sangre depende del método comercial utilizado. </a:t>
            </a:r>
            <a:endParaRPr lang="es-ES" sz="1600" dirty="0"/>
          </a:p>
          <a:p>
            <a:pPr marL="342900" lvl="0" indent="-342900">
              <a:spcBef>
                <a:spcPct val="20000"/>
              </a:spcBef>
            </a:pPr>
            <a:endParaRPr lang="es-ES" sz="1200" dirty="0"/>
          </a:p>
          <a:p>
            <a:pPr marL="342900" lvl="0" indent="-342900">
              <a:spcBef>
                <a:spcPct val="20000"/>
              </a:spcBef>
            </a:pPr>
            <a:r>
              <a:rPr lang="es-ES" sz="2400" dirty="0"/>
              <a:t>  - La precisión de los distintos kits es muy variable, por lo que deberíamos emplear test validados localmente, no habiendo actualmente ninguno validado en España.</a:t>
            </a:r>
          </a:p>
          <a:p>
            <a:pPr marL="342900" lvl="0" indent="-342900">
              <a:spcBef>
                <a:spcPct val="20000"/>
              </a:spcBef>
            </a:pPr>
            <a:endParaRPr lang="es-ES" sz="1200" dirty="0"/>
          </a:p>
          <a:p>
            <a:pPr marL="342900" lvl="0" indent="-342900">
              <a:spcBef>
                <a:spcPct val="20000"/>
              </a:spcBef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- </a:t>
            </a:r>
            <a:r>
              <a:rPr lang="es-ES" sz="2400" dirty="0"/>
              <a:t>Permanece positivo después de la erradicación, por lo que </a:t>
            </a:r>
            <a:r>
              <a:rPr lang="es-ES" sz="2400" b="1" dirty="0">
                <a:solidFill>
                  <a:srgbClr val="FF0000"/>
                </a:solidFill>
              </a:rPr>
              <a:t>no</a:t>
            </a:r>
            <a:r>
              <a:rPr lang="es-ES" sz="2400" dirty="0"/>
              <a:t> permite diferenciar infección activa de infección pasada.</a:t>
            </a:r>
          </a:p>
          <a:p>
            <a:pPr marL="342900" lvl="0" indent="-342900">
              <a:spcBef>
                <a:spcPct val="20000"/>
              </a:spcBef>
            </a:pPr>
            <a:endParaRPr lang="es-ES" sz="1200" dirty="0"/>
          </a:p>
          <a:p>
            <a:pPr marL="342900" lvl="0" indent="-342900">
              <a:spcBef>
                <a:spcPct val="20000"/>
              </a:spcBef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- </a:t>
            </a:r>
            <a:r>
              <a:rPr lang="es-ES" sz="2400" b="1" noProof="0" dirty="0">
                <a:solidFill>
                  <a:srgbClr val="FF0000"/>
                </a:solidFill>
              </a:rPr>
              <a:t>N</a:t>
            </a:r>
            <a:r>
              <a:rPr lang="es-ES" sz="2400" b="1" dirty="0">
                <a:solidFill>
                  <a:srgbClr val="FF0000"/>
                </a:solidFill>
              </a:rPr>
              <a:t>o se recomienda el uso sistemático </a:t>
            </a:r>
            <a:r>
              <a:rPr lang="es-ES" sz="2400" dirty="0"/>
              <a:t>de la serología para el diagnóstico de la infección por H. pylori.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79512" y="6480720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Bermejo F, </a:t>
            </a:r>
            <a:r>
              <a:rPr lang="es-ES" sz="1200" dirty="0" err="1">
                <a:solidFill>
                  <a:schemeClr val="tx1"/>
                </a:solidFill>
              </a:rPr>
              <a:t>Boixeda</a:t>
            </a:r>
            <a:r>
              <a:rPr lang="es-ES" sz="1200" dirty="0">
                <a:solidFill>
                  <a:schemeClr val="tx1"/>
                </a:solidFill>
              </a:rPr>
              <a:t> D, </a:t>
            </a:r>
            <a:r>
              <a:rPr lang="es-ES" sz="1200" dirty="0" err="1">
                <a:solidFill>
                  <a:schemeClr val="tx1"/>
                </a:solidFill>
              </a:rPr>
              <a:t>Bory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et al. III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2013;36(5):340-74.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626968" cy="4525963"/>
          </a:xfrm>
        </p:spPr>
        <p:txBody>
          <a:bodyPr>
            <a:normAutofit fontScale="77500" lnSpcReduction="20000"/>
          </a:bodyPr>
          <a:lstStyle/>
          <a:p>
            <a:r>
              <a:rPr lang="es-ES" sz="3600" b="1" u="sng" dirty="0">
                <a:solidFill>
                  <a:srgbClr val="339933"/>
                </a:solidFill>
              </a:rPr>
              <a:t>Método invasivo</a:t>
            </a:r>
          </a:p>
          <a:p>
            <a:pPr>
              <a:buNone/>
            </a:pPr>
            <a:endParaRPr lang="es-ES" u="sng" dirty="0"/>
          </a:p>
          <a:p>
            <a:pPr>
              <a:buNone/>
            </a:pPr>
            <a:r>
              <a:rPr lang="es-ES" sz="3000" dirty="0"/>
              <a:t>  - Muestra la presencia de </a:t>
            </a:r>
            <a:r>
              <a:rPr lang="es-ES" sz="3000" dirty="0" err="1"/>
              <a:t>H.Pylori</a:t>
            </a:r>
            <a:endParaRPr lang="es-ES" sz="3000" dirty="0"/>
          </a:p>
          <a:p>
            <a:pPr>
              <a:buNone/>
            </a:pPr>
            <a:endParaRPr lang="es-ES" sz="3000" dirty="0"/>
          </a:p>
          <a:p>
            <a:pPr>
              <a:buNone/>
            </a:pPr>
            <a:r>
              <a:rPr lang="es-ES" sz="3000" dirty="0"/>
              <a:t>  - Cambios morfológicos de la mucosa gástrica</a:t>
            </a:r>
          </a:p>
          <a:p>
            <a:pPr>
              <a:buNone/>
            </a:pPr>
            <a:endParaRPr lang="es-ES" sz="3000" dirty="0"/>
          </a:p>
          <a:p>
            <a:pPr>
              <a:buNone/>
            </a:pPr>
            <a:r>
              <a:rPr lang="es-ES" sz="3000" dirty="0"/>
              <a:t>  - Sensibilidad y especificidad &gt; 95 %</a:t>
            </a:r>
          </a:p>
          <a:p>
            <a:pPr>
              <a:buNone/>
            </a:pPr>
            <a:endParaRPr lang="es-ES" sz="3000" dirty="0"/>
          </a:p>
          <a:p>
            <a:pPr>
              <a:buNone/>
            </a:pPr>
            <a:r>
              <a:rPr lang="es-ES" sz="3000" dirty="0"/>
              <a:t>  - Se afecta por: tipo de tinción, IBP, antibiótico, toma insuficiente de biopsias (error por muestreo)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Histología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</a:rPr>
              <a:t>Calvet X, Sánchez-Delgado J, Montserrat A, </a:t>
            </a:r>
            <a:r>
              <a:rPr lang="es-ES" sz="1200" dirty="0" err="1">
                <a:solidFill>
                  <a:schemeClr val="tx1"/>
                </a:solidFill>
              </a:rPr>
              <a:t>Lario</a:t>
            </a:r>
            <a:r>
              <a:rPr lang="es-ES" sz="1200" dirty="0">
                <a:solidFill>
                  <a:schemeClr val="tx1"/>
                </a:solidFill>
              </a:rPr>
              <a:t> S, Ramírez-Lázaro MJ, Quesada M, et al. </a:t>
            </a:r>
            <a:r>
              <a:rPr lang="es-ES" sz="1200" dirty="0" err="1">
                <a:solidFill>
                  <a:schemeClr val="tx1"/>
                </a:solidFill>
              </a:rPr>
              <a:t>Accuracy</a:t>
            </a:r>
            <a:r>
              <a:rPr lang="es-ES" sz="1200" dirty="0">
                <a:solidFill>
                  <a:schemeClr val="tx1"/>
                </a:solidFill>
              </a:rPr>
              <a:t> of </a:t>
            </a:r>
            <a:r>
              <a:rPr lang="es-ES" sz="1200" dirty="0" err="1">
                <a:solidFill>
                  <a:schemeClr val="tx1"/>
                </a:solidFill>
              </a:rPr>
              <a:t>diagnostic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tests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for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pylori: a </a:t>
            </a:r>
            <a:r>
              <a:rPr lang="es-ES" sz="1200" dirty="0" err="1">
                <a:solidFill>
                  <a:schemeClr val="tx1"/>
                </a:solidFill>
              </a:rPr>
              <a:t>reappraisal</a:t>
            </a:r>
            <a:r>
              <a:rPr lang="es-ES" sz="1200" dirty="0">
                <a:solidFill>
                  <a:schemeClr val="tx1"/>
                </a:solidFill>
              </a:rPr>
              <a:t>. </a:t>
            </a:r>
            <a:r>
              <a:rPr lang="es-ES" sz="1200" dirty="0" err="1">
                <a:solidFill>
                  <a:schemeClr val="tx1"/>
                </a:solidFill>
              </a:rPr>
              <a:t>Clin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Infect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Dis</a:t>
            </a:r>
            <a:r>
              <a:rPr lang="es-ES" sz="1200" dirty="0">
                <a:solidFill>
                  <a:schemeClr val="tx1"/>
                </a:solidFill>
              </a:rPr>
              <a:t>. 2009;48(10):1385-91. http://www.facmed.unam.mx/sms/seam2k1/2008/ene_01_ponencia.html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36319" t="37400" r="37694" b="27950"/>
          <a:stretch>
            <a:fillRect/>
          </a:stretch>
        </p:blipFill>
        <p:spPr bwMode="auto">
          <a:xfrm>
            <a:off x="5796136" y="2060848"/>
            <a:ext cx="316835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Test rápido de la ureasa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323528" y="1567333"/>
            <a:ext cx="5626968" cy="4813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3600" b="1" i="0" u="sng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Método invasivo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32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-</a:t>
            </a:r>
            <a:r>
              <a:rPr kumimoji="0" lang="es-ES" sz="3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s-ES" sz="3100" dirty="0"/>
              <a:t>Sensibilidad 90 % y especificidad 95 % </a:t>
            </a:r>
          </a:p>
          <a:p>
            <a:pPr marL="342900" lvl="0" indent="-342900">
              <a:spcBef>
                <a:spcPct val="20000"/>
              </a:spcBef>
            </a:pPr>
            <a:endParaRPr lang="es-ES" sz="3100" dirty="0"/>
          </a:p>
          <a:p>
            <a:pPr marL="342900" lvl="0" indent="-342900">
              <a:spcBef>
                <a:spcPct val="20000"/>
              </a:spcBef>
            </a:pPr>
            <a:r>
              <a:rPr lang="es-ES" sz="3100" dirty="0"/>
              <a:t>  - Contacto biopsia gástrica con medio de crecimiento con urea e indicador de </a:t>
            </a:r>
            <a:r>
              <a:rPr lang="es-ES" sz="3100" dirty="0" err="1"/>
              <a:t>ph</a:t>
            </a:r>
            <a:endParaRPr lang="es-ES" sz="3100" dirty="0"/>
          </a:p>
          <a:p>
            <a:pPr marL="342900" lvl="0" indent="-342900">
              <a:spcBef>
                <a:spcPct val="20000"/>
              </a:spcBef>
            </a:pPr>
            <a:endParaRPr lang="es-ES" sz="3100" dirty="0"/>
          </a:p>
          <a:p>
            <a:pPr marL="342900" lvl="0" indent="-342900">
              <a:spcBef>
                <a:spcPct val="20000"/>
              </a:spcBef>
            </a:pPr>
            <a:r>
              <a:rPr kumimoji="0" lang="es-ES" sz="31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- </a:t>
            </a:r>
            <a:r>
              <a:rPr lang="es-ES" sz="3100" dirty="0"/>
              <a:t>Si contiene H. pylori, degrada la urea, produciendo un cambio en el pH y cambiando de color</a:t>
            </a:r>
          </a:p>
          <a:p>
            <a:pPr marL="342900" lvl="0" indent="-342900">
              <a:spcBef>
                <a:spcPct val="20000"/>
              </a:spcBef>
            </a:pPr>
            <a:endParaRPr lang="es-ES" sz="3100" dirty="0"/>
          </a:p>
          <a:p>
            <a:pPr marL="342900" lvl="0" indent="-342900">
              <a:spcBef>
                <a:spcPct val="20000"/>
              </a:spcBef>
            </a:pPr>
            <a:r>
              <a:rPr kumimoji="0" lang="es-ES" sz="31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- Rápido, sencillo y barato</a:t>
            </a:r>
          </a:p>
          <a:p>
            <a:pPr marL="342900" lvl="0" indent="-342900">
              <a:spcBef>
                <a:spcPct val="20000"/>
              </a:spcBef>
            </a:pPr>
            <a:endParaRPr kumimoji="0" lang="es-ES" sz="31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s-ES" sz="3100" dirty="0"/>
              <a:t>  - </a:t>
            </a:r>
            <a:r>
              <a:rPr lang="es-ES" sz="3100" b="1" dirty="0">
                <a:solidFill>
                  <a:srgbClr val="FF0000"/>
                </a:solidFill>
              </a:rPr>
              <a:t>No</a:t>
            </a:r>
            <a:r>
              <a:rPr lang="es-ES" sz="3100" dirty="0"/>
              <a:t> indicado para confirmar erradicación</a:t>
            </a:r>
          </a:p>
          <a:p>
            <a:pPr marL="342900" lvl="0" indent="-342900">
              <a:spcBef>
                <a:spcPct val="20000"/>
              </a:spcBef>
            </a:pPr>
            <a:endParaRPr lang="es-ES" sz="3100" dirty="0"/>
          </a:p>
          <a:p>
            <a:pPr marL="342900" lvl="0" indent="-342900">
              <a:spcBef>
                <a:spcPct val="20000"/>
              </a:spcBef>
            </a:pPr>
            <a:r>
              <a:rPr kumimoji="0" lang="es-ES" sz="31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- Falsos Negativos: IBP, antibiótico o baja cantidad de bacterias</a:t>
            </a:r>
            <a:endParaRPr kumimoji="0" lang="es-ES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29822" t="33200" r="22338" b="33200"/>
          <a:stretch>
            <a:fillRect/>
          </a:stretch>
        </p:blipFill>
        <p:spPr bwMode="auto">
          <a:xfrm>
            <a:off x="5508104" y="4080829"/>
            <a:ext cx="3635896" cy="1436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 l="32872" t="22700" r="34053" b="38450"/>
          <a:stretch>
            <a:fillRect/>
          </a:stretch>
        </p:blipFill>
        <p:spPr bwMode="auto">
          <a:xfrm>
            <a:off x="5798547" y="1794676"/>
            <a:ext cx="3345453" cy="221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79512" y="6381328"/>
            <a:ext cx="8820472" cy="476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Bermejo F, </a:t>
            </a:r>
            <a:r>
              <a:rPr lang="es-ES" sz="1200" dirty="0" err="1">
                <a:solidFill>
                  <a:schemeClr val="tx1"/>
                </a:solidFill>
              </a:rPr>
              <a:t>Boixeda</a:t>
            </a:r>
            <a:r>
              <a:rPr lang="es-ES" sz="1200" dirty="0">
                <a:solidFill>
                  <a:schemeClr val="tx1"/>
                </a:solidFill>
              </a:rPr>
              <a:t> D, </a:t>
            </a:r>
            <a:r>
              <a:rPr lang="es-ES" sz="1200" dirty="0" err="1">
                <a:solidFill>
                  <a:schemeClr val="tx1"/>
                </a:solidFill>
              </a:rPr>
              <a:t>Bory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et al. III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2013;36(5):340-74. JS Frías Rev.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. Perú vol.37 no.3 Lima jul./sep. 2017. Calvo A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. </a:t>
            </a:r>
            <a:r>
              <a:rPr lang="es-ES" sz="1200" dirty="0" err="1">
                <a:solidFill>
                  <a:schemeClr val="tx1"/>
                </a:solidFill>
              </a:rPr>
              <a:t>latinoam</a:t>
            </a:r>
            <a:r>
              <a:rPr lang="es-ES" sz="1200" dirty="0">
                <a:solidFill>
                  <a:schemeClr val="tx1"/>
                </a:solidFill>
              </a:rPr>
              <a:t> 2016; </a:t>
            </a:r>
            <a:r>
              <a:rPr lang="es-ES" sz="1200" dirty="0" err="1">
                <a:solidFill>
                  <a:schemeClr val="tx1"/>
                </a:solidFill>
              </a:rPr>
              <a:t>Vol</a:t>
            </a:r>
            <a:r>
              <a:rPr lang="es-ES" sz="1200" dirty="0">
                <a:solidFill>
                  <a:schemeClr val="tx1"/>
                </a:solidFill>
              </a:rPr>
              <a:t> 27, Nº 3: 157-161</a:t>
            </a:r>
          </a:p>
          <a:p>
            <a:pPr algn="ctr"/>
            <a:endParaRPr lang="es-E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>
            <a:normAutofit/>
          </a:bodyPr>
          <a:lstStyle/>
          <a:p>
            <a:r>
              <a:rPr lang="es-ES" sz="3600" b="1" u="sng" dirty="0">
                <a:solidFill>
                  <a:srgbClr val="339933"/>
                </a:solidFill>
              </a:rPr>
              <a:t>Método invasivo</a:t>
            </a:r>
          </a:p>
          <a:p>
            <a:pPr>
              <a:buNone/>
            </a:pPr>
            <a:r>
              <a:rPr lang="es-ES" dirty="0"/>
              <a:t>  - </a:t>
            </a:r>
            <a:r>
              <a:rPr lang="es-ES" sz="2800" dirty="0"/>
              <a:t>Procedimiento complejo: medio de cultivo específico</a:t>
            </a:r>
          </a:p>
          <a:p>
            <a:pPr>
              <a:buNone/>
            </a:pPr>
            <a:r>
              <a:rPr lang="es-ES" sz="2800" dirty="0"/>
              <a:t>  - Coste elevado</a:t>
            </a:r>
          </a:p>
          <a:p>
            <a:pPr>
              <a:buNone/>
            </a:pPr>
            <a:r>
              <a:rPr lang="es-ES" sz="2800" dirty="0"/>
              <a:t>  - Especificidad 100 % y sensibilidad 40-80 %</a:t>
            </a:r>
          </a:p>
          <a:p>
            <a:pPr>
              <a:buNone/>
            </a:pPr>
            <a:r>
              <a:rPr lang="es-ES" sz="2800" dirty="0"/>
              <a:t>  - Aporta el patrón de resistencias a ciertos antibióticos</a:t>
            </a:r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Cultivo y antibiograma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79512" y="6480720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</a:rPr>
              <a:t>Efecto antibacteriano de aislamientos de bacterias ácido lácticas sobre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 in vitro. https://www.researchgate.net/publication/330900217  </a:t>
            </a:r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Bermejo F, </a:t>
            </a:r>
            <a:r>
              <a:rPr lang="es-ES" sz="1200" dirty="0" err="1">
                <a:solidFill>
                  <a:schemeClr val="tx1"/>
                </a:solidFill>
              </a:rPr>
              <a:t>Boixeda</a:t>
            </a:r>
            <a:r>
              <a:rPr lang="es-ES" sz="1200" dirty="0">
                <a:solidFill>
                  <a:schemeClr val="tx1"/>
                </a:solidFill>
              </a:rPr>
              <a:t> D, </a:t>
            </a:r>
            <a:r>
              <a:rPr lang="es-ES" sz="1200" dirty="0" err="1">
                <a:solidFill>
                  <a:schemeClr val="tx1"/>
                </a:solidFill>
              </a:rPr>
              <a:t>Bory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et al. III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2013;36(5):340-74.</a:t>
            </a:r>
          </a:p>
          <a:p>
            <a:pPr algn="ctr"/>
            <a:endParaRPr lang="es-ES" sz="1200" dirty="0">
              <a:solidFill>
                <a:schemeClr val="tx1"/>
              </a:solidFill>
            </a:endParaRPr>
          </a:p>
          <a:p>
            <a:pPr algn="ctr"/>
            <a:endParaRPr lang="es-ES" sz="1200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19781" t="22700" r="51279" b="31100"/>
          <a:stretch>
            <a:fillRect/>
          </a:stretch>
        </p:blipFill>
        <p:spPr bwMode="auto">
          <a:xfrm>
            <a:off x="5292080" y="2276872"/>
            <a:ext cx="352839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Elección prueba diagnóstica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2735" t="33600" r="22929" b="10751"/>
          <a:stretch>
            <a:fillRect/>
          </a:stretch>
        </p:blipFill>
        <p:spPr bwMode="auto">
          <a:xfrm>
            <a:off x="835736" y="1628800"/>
            <a:ext cx="762469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/>
              <a:t>Se recomienda </a:t>
            </a:r>
            <a:r>
              <a:rPr lang="es-ES" dirty="0">
                <a:solidFill>
                  <a:srgbClr val="FF0000"/>
                </a:solidFill>
              </a:rPr>
              <a:t>suspender los IBP, al menos, 2 semanas antes </a:t>
            </a:r>
            <a:r>
              <a:rPr lang="es-ES" dirty="0"/>
              <a:t>de la evaluación de la infección por H. pylori.</a:t>
            </a:r>
          </a:p>
          <a:p>
            <a:r>
              <a:rPr lang="es-ES" dirty="0"/>
              <a:t>Se recomienda </a:t>
            </a:r>
            <a:r>
              <a:rPr lang="es-ES" dirty="0">
                <a:solidFill>
                  <a:srgbClr val="FF0000"/>
                </a:solidFill>
              </a:rPr>
              <a:t>evitar cualquier tratamiento antibiótico durante, al menos, 4 semanas antes </a:t>
            </a:r>
            <a:r>
              <a:rPr lang="es-ES" dirty="0"/>
              <a:t>de la evaluación de la infección por H. pylori.</a:t>
            </a:r>
          </a:p>
          <a:p>
            <a:r>
              <a:rPr lang="es-ES" dirty="0"/>
              <a:t>Comprobar la curación de la infección tras el tratamiento en </a:t>
            </a:r>
            <a:r>
              <a:rPr lang="es-ES" dirty="0">
                <a:solidFill>
                  <a:srgbClr val="FF0000"/>
                </a:solidFill>
              </a:rPr>
              <a:t>todos los casos. </a:t>
            </a:r>
          </a:p>
          <a:p>
            <a:r>
              <a:rPr lang="es-ES" dirty="0"/>
              <a:t>Para comprobar la curación esperar al menos, </a:t>
            </a:r>
            <a:r>
              <a:rPr lang="es-ES" dirty="0">
                <a:solidFill>
                  <a:srgbClr val="FF0000"/>
                </a:solidFill>
              </a:rPr>
              <a:t>4 semanas después </a:t>
            </a:r>
            <a:r>
              <a:rPr lang="es-ES" dirty="0"/>
              <a:t>de finalizar el tratamiento.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Precauciones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Calvet X, Bermejo F, </a:t>
            </a:r>
            <a:r>
              <a:rPr lang="es-ES" sz="1200" dirty="0" err="1">
                <a:solidFill>
                  <a:schemeClr val="tx1"/>
                </a:solidFill>
              </a:rPr>
              <a:t>Boixeda</a:t>
            </a:r>
            <a:r>
              <a:rPr lang="es-ES" sz="1200" dirty="0">
                <a:solidFill>
                  <a:schemeClr val="tx1"/>
                </a:solidFill>
              </a:rPr>
              <a:t> D, </a:t>
            </a:r>
            <a:r>
              <a:rPr lang="es-ES" sz="1200" dirty="0" err="1">
                <a:solidFill>
                  <a:schemeClr val="tx1"/>
                </a:solidFill>
              </a:rPr>
              <a:t>Bory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et al. III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2013;36(5):340-74.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2400" dirty="0"/>
              <a:t>Actualmente se recomienda que un tratamiento </a:t>
            </a:r>
            <a:r>
              <a:rPr lang="es-ES" sz="2400" dirty="0" err="1"/>
              <a:t>erradicador</a:t>
            </a:r>
            <a:r>
              <a:rPr lang="es-ES" sz="2400" dirty="0"/>
              <a:t> sea considerado efectivo cuando sea capaz de curar la infección por H. pylori en un porcentaje próximo o preferiblemente superior al 90% de los pacientes </a:t>
            </a:r>
          </a:p>
          <a:p>
            <a:pPr>
              <a:buNone/>
            </a:pPr>
            <a:endParaRPr lang="es-ES" sz="2400" dirty="0"/>
          </a:p>
          <a:p>
            <a:r>
              <a:rPr lang="es-ES" sz="2400" dirty="0"/>
              <a:t>Por ello tanto la indicación de inhibidores de la bomba de protones (IBP) como de antibióticos debe ser optimizada en duración, dosis e intervalo de administración.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b="1" dirty="0"/>
              <a:t>TRATAMIENTO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Molina-Infante J, Amador J, Bermejo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Calvet X, et al. IV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2016;39(10):697-721.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TRIPLE  TERAPIA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7460" t="43700" r="29425" b="44750"/>
          <a:stretch>
            <a:fillRect/>
          </a:stretch>
        </p:blipFill>
        <p:spPr bwMode="auto">
          <a:xfrm>
            <a:off x="251520" y="1484784"/>
            <a:ext cx="52565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21553" t="17450" r="22338" b="31100"/>
          <a:stretch>
            <a:fillRect/>
          </a:stretch>
        </p:blipFill>
        <p:spPr bwMode="auto">
          <a:xfrm>
            <a:off x="251520" y="2204864"/>
            <a:ext cx="544468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1080120" y="5085184"/>
            <a:ext cx="7020272" cy="151216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es-ES" b="1" dirty="0">
                <a:solidFill>
                  <a:srgbClr val="339933"/>
                </a:solidFill>
              </a:rPr>
              <a:t>56 % de médicos de familia en España utilizan la triple terapia (OCA). </a:t>
            </a:r>
          </a:p>
          <a:p>
            <a:pPr>
              <a:buFontTx/>
              <a:buChar char="-"/>
            </a:pPr>
            <a:r>
              <a:rPr lang="es-ES" b="1" dirty="0">
                <a:solidFill>
                  <a:srgbClr val="339933"/>
                </a:solidFill>
              </a:rPr>
              <a:t> 5 %, otras triples terapias. </a:t>
            </a:r>
          </a:p>
          <a:p>
            <a:pPr>
              <a:buFontTx/>
              <a:buChar char="-"/>
            </a:pPr>
            <a:r>
              <a:rPr lang="es-ES" b="1" dirty="0">
                <a:solidFill>
                  <a:srgbClr val="339933"/>
                </a:solidFill>
              </a:rPr>
              <a:t> 28 %, pauta cuádruple sin bismuto (IBP, C + A + M).  7 %, pauta cuádruple con bismuto (</a:t>
            </a:r>
            <a:r>
              <a:rPr lang="es-ES" b="1" dirty="0" err="1">
                <a:solidFill>
                  <a:srgbClr val="339933"/>
                </a:solidFill>
              </a:rPr>
              <a:t>Pylera</a:t>
            </a:r>
            <a:r>
              <a:rPr lang="es-ES" b="1" dirty="0">
                <a:solidFill>
                  <a:srgbClr val="339933"/>
                </a:solidFill>
              </a:rPr>
              <a:t>®).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l="17419" t="27950" r="45372" b="36350"/>
          <a:stretch>
            <a:fillRect/>
          </a:stretch>
        </p:blipFill>
        <p:spPr bwMode="auto">
          <a:xfrm>
            <a:off x="6156176" y="1556792"/>
            <a:ext cx="2664296" cy="1437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dirty="0"/>
              <a:t>TRIPLE  TERAPIA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41634" t="46850" r="25000" b="20600"/>
          <a:stretch>
            <a:fillRect/>
          </a:stretch>
        </p:blipFill>
        <p:spPr bwMode="auto">
          <a:xfrm>
            <a:off x="3923928" y="3645024"/>
            <a:ext cx="5117738" cy="28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26375" t="30050" r="31100" b="30050"/>
          <a:stretch>
            <a:fillRect/>
          </a:stretch>
        </p:blipFill>
        <p:spPr bwMode="auto">
          <a:xfrm>
            <a:off x="251520" y="1484784"/>
            <a:ext cx="4896544" cy="258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79512" y="6480720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Graham DY, Lu H, </a:t>
            </a:r>
            <a:r>
              <a:rPr lang="es-ES" sz="1000" dirty="0" err="1">
                <a:solidFill>
                  <a:schemeClr val="tx1"/>
                </a:solidFill>
              </a:rPr>
              <a:t>Yamaoka</a:t>
            </a:r>
            <a:r>
              <a:rPr lang="es-ES" sz="1000" dirty="0">
                <a:solidFill>
                  <a:schemeClr val="tx1"/>
                </a:solidFill>
              </a:rPr>
              <a:t> Y. </a:t>
            </a:r>
            <a:r>
              <a:rPr lang="es-ES" sz="1000" dirty="0" err="1">
                <a:solidFill>
                  <a:schemeClr val="tx1"/>
                </a:solidFill>
              </a:rPr>
              <a:t>Therapy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for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Helicobacter</a:t>
            </a:r>
            <a:r>
              <a:rPr lang="es-ES" sz="1000" dirty="0">
                <a:solidFill>
                  <a:schemeClr val="tx1"/>
                </a:solidFill>
              </a:rPr>
              <a:t> pylori </a:t>
            </a:r>
            <a:r>
              <a:rPr lang="es-ES" sz="1000" dirty="0" err="1">
                <a:solidFill>
                  <a:schemeClr val="tx1"/>
                </a:solidFill>
              </a:rPr>
              <a:t>infection</a:t>
            </a:r>
            <a:r>
              <a:rPr lang="es-ES" sz="1000" dirty="0">
                <a:solidFill>
                  <a:schemeClr val="tx1"/>
                </a:solidFill>
              </a:rPr>
              <a:t> can </a:t>
            </a:r>
            <a:r>
              <a:rPr lang="es-ES" sz="1000" dirty="0" err="1">
                <a:solidFill>
                  <a:schemeClr val="tx1"/>
                </a:solidFill>
              </a:rPr>
              <a:t>be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improved</a:t>
            </a:r>
            <a:r>
              <a:rPr lang="es-ES" sz="1000" dirty="0">
                <a:solidFill>
                  <a:schemeClr val="tx1"/>
                </a:solidFill>
              </a:rPr>
              <a:t>: </a:t>
            </a:r>
            <a:r>
              <a:rPr lang="es-ES" sz="1000" dirty="0" err="1">
                <a:solidFill>
                  <a:schemeClr val="tx1"/>
                </a:solidFill>
              </a:rPr>
              <a:t>sequential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therapy</a:t>
            </a:r>
            <a:r>
              <a:rPr lang="es-ES" sz="1000" dirty="0">
                <a:solidFill>
                  <a:schemeClr val="tx1"/>
                </a:solidFill>
              </a:rPr>
              <a:t> and </a:t>
            </a:r>
            <a:r>
              <a:rPr lang="es-ES" sz="1000" dirty="0" err="1">
                <a:solidFill>
                  <a:schemeClr val="tx1"/>
                </a:solidFill>
              </a:rPr>
              <a:t>beyond</a:t>
            </a:r>
            <a:r>
              <a:rPr lang="es-ES" sz="1000" dirty="0">
                <a:solidFill>
                  <a:schemeClr val="tx1"/>
                </a:solidFill>
              </a:rPr>
              <a:t>. </a:t>
            </a:r>
            <a:r>
              <a:rPr lang="es-ES" sz="1000" dirty="0" err="1">
                <a:solidFill>
                  <a:schemeClr val="tx1"/>
                </a:solidFill>
              </a:rPr>
              <a:t>Drugs</a:t>
            </a:r>
            <a:r>
              <a:rPr lang="es-ES" sz="1000" dirty="0">
                <a:solidFill>
                  <a:schemeClr val="tx1"/>
                </a:solidFill>
              </a:rPr>
              <a:t>. 2008;68(6):725-36. </a:t>
            </a:r>
            <a:r>
              <a:rPr lang="es-ES" sz="1000" dirty="0" err="1">
                <a:solidFill>
                  <a:schemeClr val="tx1"/>
                </a:solidFill>
              </a:rPr>
              <a:t>Gisbert</a:t>
            </a:r>
            <a:r>
              <a:rPr lang="es-ES" sz="1000" dirty="0">
                <a:solidFill>
                  <a:schemeClr val="tx1"/>
                </a:solidFill>
              </a:rPr>
              <a:t> JP, Molina-Infante J. </a:t>
            </a:r>
            <a:r>
              <a:rPr lang="es-ES" sz="1000" dirty="0" err="1">
                <a:solidFill>
                  <a:schemeClr val="tx1"/>
                </a:solidFill>
              </a:rPr>
              <a:t>Current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treatment</a:t>
            </a:r>
            <a:r>
              <a:rPr lang="es-ES" sz="1000" dirty="0">
                <a:solidFill>
                  <a:schemeClr val="tx1"/>
                </a:solidFill>
              </a:rPr>
              <a:t> of </a:t>
            </a:r>
            <a:r>
              <a:rPr lang="es-ES" sz="1000" dirty="0" err="1">
                <a:solidFill>
                  <a:schemeClr val="tx1"/>
                </a:solidFill>
              </a:rPr>
              <a:t>Helicobacter</a:t>
            </a:r>
            <a:r>
              <a:rPr lang="es-ES" sz="1000" dirty="0">
                <a:solidFill>
                  <a:schemeClr val="tx1"/>
                </a:solidFill>
              </a:rPr>
              <a:t> pylori </a:t>
            </a:r>
            <a:r>
              <a:rPr lang="es-ES" sz="1000" dirty="0" err="1">
                <a:solidFill>
                  <a:schemeClr val="tx1"/>
                </a:solidFill>
              </a:rPr>
              <a:t>infection</a:t>
            </a:r>
            <a:r>
              <a:rPr lang="es-ES" sz="1000" dirty="0">
                <a:solidFill>
                  <a:schemeClr val="tx1"/>
                </a:solidFill>
              </a:rPr>
              <a:t>. </a:t>
            </a:r>
            <a:r>
              <a:rPr lang="es-ES" sz="1000" dirty="0" err="1">
                <a:solidFill>
                  <a:schemeClr val="tx1"/>
                </a:solidFill>
              </a:rPr>
              <a:t>Med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Clin</a:t>
            </a:r>
            <a:r>
              <a:rPr lang="es-ES" sz="1000" dirty="0">
                <a:solidFill>
                  <a:schemeClr val="tx1"/>
                </a:solidFill>
              </a:rPr>
              <a:t> (</a:t>
            </a:r>
            <a:r>
              <a:rPr lang="es-ES" sz="1000" dirty="0" err="1">
                <a:solidFill>
                  <a:schemeClr val="tx1"/>
                </a:solidFill>
              </a:rPr>
              <a:t>Barc</a:t>
            </a:r>
            <a:r>
              <a:rPr lang="es-ES" sz="1000" dirty="0">
                <a:solidFill>
                  <a:schemeClr val="tx1"/>
                </a:solidFill>
              </a:rPr>
              <a:t>). 2017;148(1):20-2. Graham DY. </a:t>
            </a:r>
            <a:r>
              <a:rPr lang="es-ES" sz="1000" dirty="0" err="1">
                <a:solidFill>
                  <a:schemeClr val="tx1"/>
                </a:solidFill>
              </a:rPr>
              <a:t>Efficient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identification</a:t>
            </a:r>
            <a:r>
              <a:rPr lang="es-ES" sz="1000" dirty="0">
                <a:solidFill>
                  <a:schemeClr val="tx1"/>
                </a:solidFill>
              </a:rPr>
              <a:t> and </a:t>
            </a:r>
            <a:r>
              <a:rPr lang="es-ES" sz="1000" dirty="0" err="1">
                <a:solidFill>
                  <a:schemeClr val="tx1"/>
                </a:solidFill>
              </a:rPr>
              <a:t>evaluation</a:t>
            </a:r>
            <a:r>
              <a:rPr lang="es-ES" sz="1000" dirty="0">
                <a:solidFill>
                  <a:schemeClr val="tx1"/>
                </a:solidFill>
              </a:rPr>
              <a:t> of </a:t>
            </a:r>
            <a:r>
              <a:rPr lang="es-ES" sz="1000" dirty="0" err="1">
                <a:solidFill>
                  <a:schemeClr val="tx1"/>
                </a:solidFill>
              </a:rPr>
              <a:t>effective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Helicobacter</a:t>
            </a:r>
            <a:r>
              <a:rPr lang="es-ES" sz="1000" dirty="0">
                <a:solidFill>
                  <a:schemeClr val="tx1"/>
                </a:solidFill>
              </a:rPr>
              <a:t> pylori </a:t>
            </a:r>
            <a:r>
              <a:rPr lang="es-ES" sz="1000" dirty="0" err="1">
                <a:solidFill>
                  <a:schemeClr val="tx1"/>
                </a:solidFill>
              </a:rPr>
              <a:t>therapies</a:t>
            </a:r>
            <a:r>
              <a:rPr lang="es-ES" sz="1000" dirty="0">
                <a:solidFill>
                  <a:schemeClr val="tx1"/>
                </a:solidFill>
              </a:rPr>
              <a:t>. </a:t>
            </a:r>
            <a:r>
              <a:rPr lang="es-ES" sz="1000" dirty="0" err="1">
                <a:solidFill>
                  <a:schemeClr val="tx1"/>
                </a:solidFill>
              </a:rPr>
              <a:t>Clin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Gastroenterol</a:t>
            </a:r>
            <a:r>
              <a:rPr lang="es-ES" sz="1000" dirty="0">
                <a:solidFill>
                  <a:schemeClr val="tx1"/>
                </a:solidFill>
              </a:rPr>
              <a:t> </a:t>
            </a:r>
            <a:r>
              <a:rPr lang="es-ES" sz="1000" dirty="0" err="1">
                <a:solidFill>
                  <a:schemeClr val="tx1"/>
                </a:solidFill>
              </a:rPr>
              <a:t>Hepatol</a:t>
            </a:r>
            <a:r>
              <a:rPr lang="es-ES" sz="1000" dirty="0">
                <a:solidFill>
                  <a:schemeClr val="tx1"/>
                </a:solidFill>
              </a:rPr>
              <a:t>. 2009;7(2):145-8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Mala adherencia</a:t>
            </a:r>
          </a:p>
          <a:p>
            <a:r>
              <a:rPr lang="es-ES" sz="2400" dirty="0"/>
              <a:t>Elevada acidez gástrica</a:t>
            </a:r>
          </a:p>
          <a:p>
            <a:r>
              <a:rPr lang="es-ES" sz="2400" dirty="0"/>
              <a:t>Alta carga bacteriana</a:t>
            </a:r>
          </a:p>
          <a:p>
            <a:r>
              <a:rPr lang="es-ES" sz="2400" b="1" dirty="0"/>
              <a:t>Elevada tasa de Resistencia a </a:t>
            </a:r>
            <a:r>
              <a:rPr lang="es-ES" sz="2400" b="1" dirty="0" err="1"/>
              <a:t>Claritromicina</a:t>
            </a:r>
            <a:endParaRPr lang="es-ES" sz="2400" b="1" dirty="0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/>
              <a:t>EFICACIA DEL TRATAMIENTO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21554" t="33335" r="33559" b="19550"/>
          <a:stretch>
            <a:fillRect/>
          </a:stretch>
        </p:blipFill>
        <p:spPr bwMode="auto">
          <a:xfrm>
            <a:off x="432048" y="3435906"/>
            <a:ext cx="5796136" cy="3422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6372200" y="6021288"/>
            <a:ext cx="262778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Megraud</a:t>
            </a:r>
            <a:r>
              <a:rPr lang="es-ES" sz="1200" dirty="0">
                <a:solidFill>
                  <a:schemeClr val="tx1"/>
                </a:solidFill>
              </a:rPr>
              <a:t> F, </a:t>
            </a:r>
            <a:r>
              <a:rPr lang="es-ES" sz="1200" dirty="0" err="1">
                <a:solidFill>
                  <a:schemeClr val="tx1"/>
                </a:solidFill>
              </a:rPr>
              <a:t>Coenen</a:t>
            </a:r>
            <a:r>
              <a:rPr lang="es-ES" sz="1200" dirty="0">
                <a:solidFill>
                  <a:schemeClr val="tx1"/>
                </a:solidFill>
              </a:rPr>
              <a:t> S, </a:t>
            </a:r>
            <a:r>
              <a:rPr lang="es-ES" sz="1200" dirty="0" err="1">
                <a:solidFill>
                  <a:schemeClr val="tx1"/>
                </a:solidFill>
              </a:rPr>
              <a:t>Versporten</a:t>
            </a:r>
            <a:r>
              <a:rPr lang="es-ES" sz="1200" dirty="0">
                <a:solidFill>
                  <a:schemeClr val="tx1"/>
                </a:solidFill>
              </a:rPr>
              <a:t> A, </a:t>
            </a:r>
            <a:r>
              <a:rPr lang="es-ES" sz="1200" dirty="0" err="1">
                <a:solidFill>
                  <a:schemeClr val="tx1"/>
                </a:solidFill>
              </a:rPr>
              <a:t>Kist</a:t>
            </a:r>
            <a:r>
              <a:rPr lang="es-ES" sz="1200" dirty="0">
                <a:solidFill>
                  <a:schemeClr val="tx1"/>
                </a:solidFill>
              </a:rPr>
              <a:t> M, López-Brea M, </a:t>
            </a:r>
            <a:r>
              <a:rPr lang="es-ES" sz="1200" dirty="0" err="1">
                <a:solidFill>
                  <a:schemeClr val="tx1"/>
                </a:solidFill>
              </a:rPr>
              <a:t>Hirschl</a:t>
            </a:r>
            <a:r>
              <a:rPr lang="es-ES" sz="1200" dirty="0">
                <a:solidFill>
                  <a:schemeClr val="tx1"/>
                </a:solidFill>
              </a:rPr>
              <a:t> AM, et al.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 </a:t>
            </a:r>
            <a:r>
              <a:rPr lang="es-ES" sz="1200" dirty="0" err="1">
                <a:solidFill>
                  <a:schemeClr val="tx1"/>
                </a:solidFill>
              </a:rPr>
              <a:t>resistance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to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antibiotics</a:t>
            </a:r>
            <a:r>
              <a:rPr lang="es-ES" sz="1200" dirty="0">
                <a:solidFill>
                  <a:schemeClr val="tx1"/>
                </a:solidFill>
              </a:rPr>
              <a:t> in </a:t>
            </a:r>
            <a:r>
              <a:rPr lang="es-ES" sz="1200" dirty="0" err="1">
                <a:solidFill>
                  <a:schemeClr val="tx1"/>
                </a:solidFill>
              </a:rPr>
              <a:t>Europe</a:t>
            </a:r>
            <a:r>
              <a:rPr lang="es-ES" sz="1200" dirty="0">
                <a:solidFill>
                  <a:schemeClr val="tx1"/>
                </a:solidFill>
              </a:rPr>
              <a:t> and </a:t>
            </a:r>
            <a:r>
              <a:rPr lang="es-ES" sz="1200" dirty="0" err="1">
                <a:solidFill>
                  <a:schemeClr val="tx1"/>
                </a:solidFill>
              </a:rPr>
              <a:t>its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relationship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to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antibiotic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consumption</a:t>
            </a:r>
            <a:r>
              <a:rPr lang="es-ES" sz="1200" dirty="0">
                <a:solidFill>
                  <a:schemeClr val="tx1"/>
                </a:solidFill>
              </a:rPr>
              <a:t>. </a:t>
            </a:r>
            <a:r>
              <a:rPr lang="es-ES" sz="1200" dirty="0" err="1">
                <a:solidFill>
                  <a:schemeClr val="tx1"/>
                </a:solidFill>
              </a:rPr>
              <a:t>Gut</a:t>
            </a:r>
            <a:r>
              <a:rPr lang="es-ES" sz="1200" dirty="0">
                <a:solidFill>
                  <a:schemeClr val="tx1"/>
                </a:solidFill>
              </a:rPr>
              <a:t>. 2013 Jan;62(1):34-42.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En áreas de resistencia a </a:t>
            </a:r>
            <a:r>
              <a:rPr lang="es-ES" sz="2800" dirty="0" err="1"/>
              <a:t>claritromicina</a:t>
            </a:r>
            <a:r>
              <a:rPr lang="es-ES" sz="2800" dirty="0"/>
              <a:t> &gt; 15 % se debe abandonar el uso empírico de terapias triples que contengan </a:t>
            </a:r>
            <a:r>
              <a:rPr lang="es-ES" sz="2800" dirty="0" err="1"/>
              <a:t>claritromicina</a:t>
            </a:r>
            <a:r>
              <a:rPr lang="es-ES" sz="2800" dirty="0"/>
              <a:t>.</a:t>
            </a:r>
          </a:p>
          <a:p>
            <a:pPr>
              <a:buNone/>
            </a:pPr>
            <a:endParaRPr lang="es-ES" sz="2800" dirty="0"/>
          </a:p>
          <a:p>
            <a:r>
              <a:rPr lang="es-ES" sz="2800" dirty="0"/>
              <a:t>Hay que abandonar la triple terapia en España como tratamiento de primera línea porque existen alternativas terapéuticas (pautas cuádruples) con tasas de curación significativamente mejores.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/>
              <a:t>TRATAMIENTO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/>
              <a:t>TRATAMIENTO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20372" t="30050" r="22929" b="17451"/>
          <a:stretch>
            <a:fillRect/>
          </a:stretch>
        </p:blipFill>
        <p:spPr bwMode="auto">
          <a:xfrm>
            <a:off x="251520" y="1628800"/>
            <a:ext cx="871008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23528" y="2276872"/>
            <a:ext cx="3312368" cy="792088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es-ES" sz="1400" b="1" dirty="0"/>
              <a:t> </a:t>
            </a:r>
            <a:r>
              <a:rPr lang="es-ES" sz="1400" b="1" dirty="0" err="1"/>
              <a:t>Subcitrato</a:t>
            </a:r>
            <a:r>
              <a:rPr lang="es-ES" sz="1400" b="1" dirty="0"/>
              <a:t> de bismuto 420 mg/6h</a:t>
            </a:r>
          </a:p>
          <a:p>
            <a:pPr>
              <a:buFontTx/>
              <a:buChar char="-"/>
            </a:pPr>
            <a:r>
              <a:rPr lang="es-ES" sz="1400" b="1" dirty="0"/>
              <a:t> </a:t>
            </a:r>
            <a:r>
              <a:rPr lang="es-ES" sz="1400" b="1" dirty="0" err="1"/>
              <a:t>Metronidazol</a:t>
            </a:r>
            <a:r>
              <a:rPr lang="es-ES" sz="1400" b="1" dirty="0"/>
              <a:t> 375 mg/6h</a:t>
            </a:r>
          </a:p>
          <a:p>
            <a:pPr>
              <a:buFontTx/>
              <a:buChar char="-"/>
            </a:pPr>
            <a:r>
              <a:rPr lang="es-ES" sz="1400" b="1" dirty="0"/>
              <a:t> Tetraciclina 375 mg/6h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Molina-Infante J, Amador J, Bermejo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Calvet X, et al. IV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2016;39(10):697-721.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6828" t="22700" r="19385" b="8001"/>
          <a:stretch>
            <a:fillRect/>
          </a:stretch>
        </p:blipFill>
        <p:spPr bwMode="auto">
          <a:xfrm>
            <a:off x="539552" y="1700807"/>
            <a:ext cx="7992888" cy="4884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/>
              <a:t>TRATAMIENTO 1ª línea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/>
              <a:t>TRATAMIENTO 1ª línea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6828" t="20600" r="19385" b="10101"/>
          <a:stretch>
            <a:fillRect/>
          </a:stretch>
        </p:blipFill>
        <p:spPr bwMode="auto">
          <a:xfrm>
            <a:off x="539552" y="1556792"/>
            <a:ext cx="813035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/>
              <a:t>INTERACCIONES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 l="10922" t="23750" r="38285" b="4851"/>
          <a:stretch>
            <a:fillRect/>
          </a:stretch>
        </p:blipFill>
        <p:spPr bwMode="auto">
          <a:xfrm>
            <a:off x="395536" y="1628800"/>
            <a:ext cx="5112568" cy="4042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 l="34053" t="11151" r="38188" b="41600"/>
          <a:stretch>
            <a:fillRect/>
          </a:stretch>
        </p:blipFill>
        <p:spPr bwMode="auto">
          <a:xfrm>
            <a:off x="5364088" y="2708920"/>
            <a:ext cx="3096344" cy="2964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 l="41732" t="15350" r="42912" b="75200"/>
          <a:stretch>
            <a:fillRect/>
          </a:stretch>
        </p:blipFill>
        <p:spPr bwMode="auto">
          <a:xfrm>
            <a:off x="5796136" y="1844824"/>
            <a:ext cx="187220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/>
              <a:t>METRONIDAZOL</a:t>
            </a: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/>
              <a:t>EFECTOS ADVERSOS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25097" t="25850" r="1666" b="22700"/>
          <a:stretch>
            <a:fillRect/>
          </a:stretch>
        </p:blipFill>
        <p:spPr bwMode="auto">
          <a:xfrm>
            <a:off x="179512" y="2276872"/>
            <a:ext cx="892899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/>
              <a:t>AMOXICILINA</a:t>
            </a: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/>
              <a:t>EFECTOS ADVERSOS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4506" t="33988" r="1666" b="8001"/>
          <a:stretch>
            <a:fillRect/>
          </a:stretch>
        </p:blipFill>
        <p:spPr bwMode="auto">
          <a:xfrm>
            <a:off x="107504" y="3068960"/>
            <a:ext cx="8409625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4013" t="48950" r="2160" b="40550"/>
          <a:stretch>
            <a:fillRect/>
          </a:stretch>
        </p:blipFill>
        <p:spPr bwMode="auto">
          <a:xfrm>
            <a:off x="0" y="2348880"/>
            <a:ext cx="90010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b="1" dirty="0"/>
              <a:t>BISMUTO</a:t>
            </a:r>
            <a:r>
              <a:rPr lang="es-ES" dirty="0"/>
              <a:t>: ennegrecimiento de heces y lengua</a:t>
            </a:r>
          </a:p>
          <a:p>
            <a:pPr>
              <a:buNone/>
            </a:pPr>
            <a:endParaRPr lang="es-ES" dirty="0"/>
          </a:p>
          <a:p>
            <a:r>
              <a:rPr lang="es-ES" b="1" dirty="0"/>
              <a:t>CLARITROMICINA</a:t>
            </a:r>
          </a:p>
          <a:p>
            <a:endParaRPr lang="es-ES" sz="2400" dirty="0"/>
          </a:p>
          <a:p>
            <a:endParaRPr lang="es-ES" sz="2400" dirty="0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/>
              <a:t>EFECTOS ADVERSOS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4506" t="18500" r="1666" b="34250"/>
          <a:stretch>
            <a:fillRect/>
          </a:stretch>
        </p:blipFill>
        <p:spPr bwMode="auto">
          <a:xfrm>
            <a:off x="143000" y="3356992"/>
            <a:ext cx="900100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PYLERA</a:t>
            </a: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/>
              <a:t>EFECTOS ADVERSOS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5097" t="24800" r="9344" b="11151"/>
          <a:stretch>
            <a:fillRect/>
          </a:stretch>
        </p:blipFill>
        <p:spPr bwMode="auto">
          <a:xfrm>
            <a:off x="323528" y="2060848"/>
            <a:ext cx="799288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LEVOFLOXACINO:</a:t>
            </a:r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/>
              <a:t>EFECTOS ADVERSOS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24506" t="18500" r="2257" b="16401"/>
          <a:stretch>
            <a:fillRect/>
          </a:stretch>
        </p:blipFill>
        <p:spPr bwMode="auto">
          <a:xfrm>
            <a:off x="107504" y="2132856"/>
            <a:ext cx="892899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/>
              <a:t>TRATAMIENTO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79512" y="6336704"/>
            <a:ext cx="8820472" cy="33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err="1">
                <a:solidFill>
                  <a:schemeClr val="tx1"/>
                </a:solidFill>
              </a:rPr>
              <a:t>Gisbert</a:t>
            </a:r>
            <a:r>
              <a:rPr lang="es-ES" sz="1200" dirty="0">
                <a:solidFill>
                  <a:schemeClr val="tx1"/>
                </a:solidFill>
              </a:rPr>
              <a:t> JP, Molina-Infante J, Amador J, Bermejo F, </a:t>
            </a:r>
            <a:r>
              <a:rPr lang="es-ES" sz="1200" dirty="0" err="1">
                <a:solidFill>
                  <a:schemeClr val="tx1"/>
                </a:solidFill>
              </a:rPr>
              <a:t>Bujanda</a:t>
            </a:r>
            <a:r>
              <a:rPr lang="es-ES" sz="1200" dirty="0">
                <a:solidFill>
                  <a:schemeClr val="tx1"/>
                </a:solidFill>
              </a:rPr>
              <a:t> L, Calvet X, et al. IV Conferencia española de consenso sobre la infección por </a:t>
            </a:r>
            <a:r>
              <a:rPr lang="es-ES" sz="1200" dirty="0" err="1">
                <a:solidFill>
                  <a:schemeClr val="tx1"/>
                </a:solidFill>
              </a:rPr>
              <a:t>Helicobacter</a:t>
            </a:r>
            <a:r>
              <a:rPr lang="es-ES" sz="1200" dirty="0">
                <a:solidFill>
                  <a:schemeClr val="tx1"/>
                </a:solidFill>
              </a:rPr>
              <a:t> pylori. </a:t>
            </a:r>
            <a:r>
              <a:rPr lang="es-ES" sz="1200" dirty="0" err="1">
                <a:solidFill>
                  <a:schemeClr val="tx1"/>
                </a:solidFill>
              </a:rPr>
              <a:t>Gastroenterol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Hepatol</a:t>
            </a:r>
            <a:r>
              <a:rPr lang="es-ES" sz="1200" dirty="0">
                <a:solidFill>
                  <a:schemeClr val="tx1"/>
                </a:solidFill>
              </a:rPr>
              <a:t>. 2016;39(10):697-721.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9150" t="23750" r="12888" b="9051"/>
          <a:stretch>
            <a:fillRect/>
          </a:stretch>
        </p:blipFill>
        <p:spPr bwMode="auto">
          <a:xfrm>
            <a:off x="1" y="1628800"/>
            <a:ext cx="9144000" cy="4433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/>
              <a:t>TRATAMIENTO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29822" t="9051" r="31197" b="9051"/>
          <a:stretch>
            <a:fillRect/>
          </a:stretch>
        </p:blipFill>
        <p:spPr bwMode="auto">
          <a:xfrm>
            <a:off x="4139952" y="1052736"/>
            <a:ext cx="475252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 l="36909" t="16400" r="38285" b="21651"/>
          <a:stretch>
            <a:fillRect/>
          </a:stretch>
        </p:blipFill>
        <p:spPr bwMode="auto">
          <a:xfrm>
            <a:off x="467544" y="1556792"/>
            <a:ext cx="3096344" cy="4349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Elipse"/>
          <p:cNvSpPr/>
          <p:nvPr/>
        </p:nvSpPr>
        <p:spPr>
          <a:xfrm rot="20187064">
            <a:off x="971600" y="2454753"/>
            <a:ext cx="6912768" cy="2952328"/>
          </a:xfrm>
          <a:prstGeom prst="ellipse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7200" b="1" dirty="0"/>
              <a:t>GRACIAS!!!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2609</Words>
  <Application>Microsoft Office PowerPoint</Application>
  <PresentationFormat>Presentación en pantalla (4:3)</PresentationFormat>
  <Paragraphs>257</Paragraphs>
  <Slides>40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3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Pam</dc:creator>
  <cp:lastModifiedBy>Lucia Martinez</cp:lastModifiedBy>
  <cp:revision>9</cp:revision>
  <dcterms:created xsi:type="dcterms:W3CDTF">2019-11-10T13:41:00Z</dcterms:created>
  <dcterms:modified xsi:type="dcterms:W3CDTF">2019-11-25T20:45:06Z</dcterms:modified>
</cp:coreProperties>
</file>