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4"/>
  </p:notesMasterIdLst>
  <p:handoutMasterIdLst>
    <p:handoutMasterId r:id="rId45"/>
  </p:handoutMasterIdLst>
  <p:sldIdLst>
    <p:sldId id="2663" r:id="rId2"/>
    <p:sldId id="2670" r:id="rId3"/>
    <p:sldId id="2677" r:id="rId4"/>
    <p:sldId id="2671" r:id="rId5"/>
    <p:sldId id="2682" r:id="rId6"/>
    <p:sldId id="2656" r:id="rId7"/>
    <p:sldId id="2748" r:id="rId8"/>
    <p:sldId id="2680" r:id="rId9"/>
    <p:sldId id="2681" r:id="rId10"/>
    <p:sldId id="2683" r:id="rId11"/>
    <p:sldId id="2753" r:id="rId12"/>
    <p:sldId id="2744" r:id="rId13"/>
    <p:sldId id="2713" r:id="rId14"/>
    <p:sldId id="2792" r:id="rId15"/>
    <p:sldId id="2728" r:id="rId16"/>
    <p:sldId id="2704" r:id="rId17"/>
    <p:sldId id="2741" r:id="rId18"/>
    <p:sldId id="2757" r:id="rId19"/>
    <p:sldId id="2685" r:id="rId20"/>
    <p:sldId id="2750" r:id="rId21"/>
    <p:sldId id="2751" r:id="rId22"/>
    <p:sldId id="2659" r:id="rId23"/>
    <p:sldId id="2686" r:id="rId24"/>
    <p:sldId id="2747" r:id="rId25"/>
    <p:sldId id="2749" r:id="rId26"/>
    <p:sldId id="2742" r:id="rId27"/>
    <p:sldId id="2763" r:id="rId28"/>
    <p:sldId id="2690" r:id="rId29"/>
    <p:sldId id="2784" r:id="rId30"/>
    <p:sldId id="2760" r:id="rId31"/>
    <p:sldId id="2692" r:id="rId32"/>
    <p:sldId id="2761" r:id="rId33"/>
    <p:sldId id="2696" r:id="rId34"/>
    <p:sldId id="2771" r:id="rId35"/>
    <p:sldId id="2691" r:id="rId36"/>
    <p:sldId id="2684" r:id="rId37"/>
    <p:sldId id="2755" r:id="rId38"/>
    <p:sldId id="2766" r:id="rId39"/>
    <p:sldId id="2767" r:id="rId40"/>
    <p:sldId id="2795" r:id="rId41"/>
    <p:sldId id="2799" r:id="rId42"/>
    <p:sldId id="2798" r:id="rId4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0000"/>
    <a:srgbClr val="8E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114"/>
    </p:cViewPr>
  </p:sorter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82606-D741-4C5C-B187-D0FB7F5C2F9C}" type="datetimeFigureOut">
              <a:rPr lang="es-ES" smtClean="0"/>
              <a:pPr/>
              <a:t>10/04/2025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D6CE2-59C8-41BE-BE7D-3E95F9C7B1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E29FA-71C6-4AAF-BFE3-45953B73B24E}" type="datetimeFigureOut">
              <a:rPr lang="es-ES" smtClean="0"/>
              <a:pPr/>
              <a:t>10/04/2025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E3F31-BDB7-42FC-9564-68F5641DA2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 smtClean="0"/>
              <a:t> </a:t>
            </a:r>
          </a:p>
        </p:txBody>
      </p:sp>
      <p:sp>
        <p:nvSpPr>
          <p:cNvPr id="583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355E54-A132-4638-A50E-BD3BA7CCEE8D}" type="slidenum">
              <a:rPr lang="es-ES" smtClean="0"/>
              <a:pPr/>
              <a:t>1</a:t>
            </a:fld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E0F7E5-7764-43F9-955B-E5FA73DB3F93}" type="slidenum">
              <a:rPr lang="es-ES" smtClean="0"/>
              <a:pPr/>
              <a:t>10</a:t>
            </a:fld>
            <a:endParaRPr lang="es-E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716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5478D2F-DE20-40E8-8B6A-CD5F2C18DF8E}" type="slidenum">
              <a:rPr lang="es-ES" smtClean="0"/>
              <a:pPr/>
              <a:t>19</a:t>
            </a:fld>
            <a:endParaRPr lang="es-E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 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22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7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A21475-A2D5-418E-9E08-B65A27B7E0D4}" type="slidenum">
              <a:rPr lang="es-ES" smtClean="0"/>
              <a:pPr/>
              <a:t>23</a:t>
            </a:fld>
            <a:endParaRPr lang="es-E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24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ES" dirty="0" smtClean="0"/>
              <a:t> </a:t>
            </a:r>
          </a:p>
        </p:txBody>
      </p:sp>
      <p:sp>
        <p:nvSpPr>
          <p:cNvPr id="860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4B77C2-9138-4198-8C9B-C5853C90FCCB}" type="slidenum">
              <a:rPr lang="es-ES" smtClean="0"/>
              <a:pPr/>
              <a:t>28</a:t>
            </a:fld>
            <a:endParaRPr lang="es-E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921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551B71-2AB5-4144-84F8-5420B9EE8C58}" type="slidenum">
              <a:rPr lang="es-ES" smtClean="0"/>
              <a:pPr/>
              <a:t>31</a:t>
            </a:fld>
            <a:endParaRPr lang="es-E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1044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5DEDC2E-FC4C-49E4-AC1C-AED9145C2252}" type="slidenum">
              <a:rPr lang="es-ES" smtClean="0"/>
              <a:pPr/>
              <a:t>33</a:t>
            </a:fld>
            <a:endParaRPr lang="es-E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34</a:t>
            </a:fld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 smtClean="0"/>
          </a:p>
        </p:txBody>
      </p:sp>
      <p:sp>
        <p:nvSpPr>
          <p:cNvPr id="890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7F1876-92A2-4132-A913-A682D123BE3C}" type="slidenum">
              <a:rPr lang="es-ES" smtClean="0"/>
              <a:pPr/>
              <a:t>35</a:t>
            </a:fld>
            <a:endParaRPr lang="es-E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</p:txBody>
      </p:sp>
      <p:sp>
        <p:nvSpPr>
          <p:cNvPr id="706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46B436-86F8-4523-986D-36A848CF783F}" type="slidenum">
              <a:rPr lang="es-ES" smtClean="0"/>
              <a:pPr/>
              <a:t>36</a:t>
            </a:fld>
            <a:endParaRPr lang="es-E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37</a:t>
            </a:fld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39</a:t>
            </a:fld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E3F31-BDB7-42FC-9564-68F5641DA26D}" type="slidenum">
              <a:rPr lang="es-ES" smtClean="0"/>
              <a:pPr/>
              <a:t>40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rgbClr val="8E0000"/>
            </a:gs>
            <a:gs pos="97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F1133-3259-4C45-BABA-5B62D9C6F78D}" type="datetimeFigureOut">
              <a:rPr lang="en-US" smtClean="0"/>
              <a:pPr/>
              <a:t>4/10/2025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8.jpe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9.png"/><Relationship Id="rId5" Type="http://schemas.openxmlformats.org/officeDocument/2006/relationships/image" Target="../media/image104.png"/><Relationship Id="rId4" Type="http://schemas.openxmlformats.org/officeDocument/2006/relationships/image" Target="../media/image1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7" Type="http://schemas.openxmlformats.org/officeDocument/2006/relationships/image" Target="../media/image1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png"/><Relationship Id="rId4" Type="http://schemas.openxmlformats.org/officeDocument/2006/relationships/image" Target="../media/image14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7" Type="http://schemas.openxmlformats.org/officeDocument/2006/relationships/image" Target="../media/image15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7" Type="http://schemas.openxmlformats.org/officeDocument/2006/relationships/image" Target="../media/image156.jpe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jpeg"/><Relationship Id="rId5" Type="http://schemas.openxmlformats.org/officeDocument/2006/relationships/image" Target="../media/image15.jpeg"/><Relationship Id="rId4" Type="http://schemas.openxmlformats.org/officeDocument/2006/relationships/image" Target="../media/image154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0474" y="1266094"/>
            <a:ext cx="7090118" cy="108321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smtClean="0">
                <a:solidFill>
                  <a:srgbClr val="FFC000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</a:rPr>
              <a:t>INICIO Y </a:t>
            </a:r>
            <a:r>
              <a:rPr lang="es-ES" sz="4000" dirty="0" smtClean="0">
                <a:solidFill>
                  <a:srgbClr val="FFC000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</a:rPr>
              <a:t>EVOLUCIÓN EN LA</a:t>
            </a:r>
            <a:br>
              <a:rPr lang="es-ES" sz="4000" dirty="0" smtClean="0">
                <a:solidFill>
                  <a:srgbClr val="FFC000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s-ES" sz="4000" dirty="0" smtClean="0">
                <a:solidFill>
                  <a:srgbClr val="FFC000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</a:rPr>
              <a:t> CIRUGÍA DE LA RIZARTROSIS</a:t>
            </a:r>
            <a:endParaRPr lang="es-ES" sz="4000" dirty="0">
              <a:solidFill>
                <a:srgbClr val="FFC000"/>
              </a:solidFill>
              <a:effectLst>
                <a:outerShdw blurRad="50800" dist="38100" dir="18900000" algn="b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937741" y="3108961"/>
            <a:ext cx="5232008" cy="1049216"/>
          </a:xfrm>
        </p:spPr>
        <p:txBody>
          <a:bodyPr>
            <a:normAutofit/>
          </a:bodyPr>
          <a:lstStyle/>
          <a:p>
            <a:pPr marR="0" algn="ctr" eaLnBrk="1" hangingPunct="1"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Dr. Javier Yáñez Calvo</a:t>
            </a:r>
          </a:p>
          <a:p>
            <a:pPr marR="0" algn="ctr" eaLnBrk="1" hangingPunct="1">
              <a:defRPr/>
            </a:pPr>
            <a:r>
              <a:rPr lang="es-ES" sz="2000" b="1" dirty="0" smtClean="0">
                <a:solidFill>
                  <a:schemeClr val="tx1"/>
                </a:solidFill>
              </a:rPr>
              <a:t>Complejo Hospitalario Universitario de Vigo</a:t>
            </a:r>
          </a:p>
        </p:txBody>
      </p:sp>
      <p:pic>
        <p:nvPicPr>
          <p:cNvPr id="6148" name="Picture 4" descr="http://tse1.mm.bing.net/th?&amp;id=OIP.M696eb1a20936869fbd94a63b3a71ff3do0&amp;w=300&amp;h=300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651" y="4429758"/>
            <a:ext cx="3388765" cy="163341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" name="Imagen 10" descr="Mapa&#10;&#10;Descripción generada automáticamente">
            <a:extLst>
              <a:ext uri="{FF2B5EF4-FFF2-40B4-BE49-F238E27FC236}">
                <a16:creationId xmlns:a16="http://schemas.microsoft.com/office/drawing/2014/main" xmlns="" id="{187CA63E-A0BF-8032-CBF5-66475A6EF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437" y="385820"/>
            <a:ext cx="4459458" cy="5980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852815" y="0"/>
            <a:ext cx="10468864" cy="8445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RIZARTROSIS</a:t>
            </a:r>
            <a:endParaRPr kumimoji="0" lang="es-ES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459458" y="675249"/>
            <a:ext cx="3179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[RHIZ- RHIZ(</a:t>
            </a:r>
            <a:r>
              <a:rPr lang="es-ES" sz="2400" dirty="0" smtClean="0">
                <a:latin typeface="Arial Narrow"/>
              </a:rPr>
              <a:t>Ã)</a:t>
            </a:r>
            <a:r>
              <a:rPr lang="es-ES" sz="2400" dirty="0" smtClean="0"/>
              <a:t>: RAÍZ]</a:t>
            </a:r>
            <a:endParaRPr lang="es-ES" sz="2400" dirty="0"/>
          </a:p>
        </p:txBody>
      </p:sp>
      <p:pic>
        <p:nvPicPr>
          <p:cNvPr id="5" name="Imagen 1">
            <a:extLst>
              <a:ext uri="{FF2B5EF4-FFF2-40B4-BE49-F238E27FC236}">
                <a16:creationId xmlns="" xmlns:a16="http://schemas.microsoft.com/office/drawing/2014/main" id="{F4103F71-8C2E-3981-33DB-5A986D17782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55062" t="23193" r="26228" b="25072"/>
          <a:stretch>
            <a:fillRect/>
          </a:stretch>
        </p:blipFill>
        <p:spPr>
          <a:xfrm rot="16200000">
            <a:off x="7347966" y="1312923"/>
            <a:ext cx="2368183" cy="3165233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6" name="5 CuadroTexto"/>
          <p:cNvSpPr txBox="1"/>
          <p:nvPr/>
        </p:nvSpPr>
        <p:spPr>
          <a:xfrm>
            <a:off x="450166" y="3221499"/>
            <a:ext cx="578182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B0F0"/>
                </a:solidFill>
              </a:rPr>
              <a:t>FORESTIER  J. </a:t>
            </a:r>
            <a:r>
              <a:rPr lang="es-ES" sz="2400" dirty="0" smtClean="0"/>
              <a:t>: </a:t>
            </a:r>
            <a:r>
              <a:rPr lang="es-ES" sz="2400" dirty="0" err="1" smtClean="0"/>
              <a:t>L´ostéoarthrite</a:t>
            </a:r>
            <a:r>
              <a:rPr lang="es-ES" sz="2400" dirty="0" smtClean="0"/>
              <a:t> </a:t>
            </a:r>
            <a:r>
              <a:rPr lang="es-ES" sz="2400" dirty="0" err="1" smtClean="0"/>
              <a:t>séche</a:t>
            </a:r>
            <a:r>
              <a:rPr lang="es-ES" sz="2400" dirty="0" smtClean="0"/>
              <a:t> </a:t>
            </a:r>
            <a:r>
              <a:rPr lang="es-ES" sz="2400" dirty="0" err="1" smtClean="0"/>
              <a:t>trapézo-métacarpienne</a:t>
            </a:r>
            <a:r>
              <a:rPr lang="es-ES" sz="2400" dirty="0" smtClean="0"/>
              <a:t> (</a:t>
            </a:r>
            <a:r>
              <a:rPr lang="es-ES" sz="2400" dirty="0" err="1" smtClean="0">
                <a:solidFill>
                  <a:srgbClr val="FFFF00"/>
                </a:solidFill>
              </a:rPr>
              <a:t>rhizarthrose</a:t>
            </a:r>
            <a:r>
              <a:rPr lang="es-ES" sz="2400" dirty="0" smtClean="0">
                <a:solidFill>
                  <a:srgbClr val="00B0F0"/>
                </a:solidFill>
              </a:rPr>
              <a:t> </a:t>
            </a:r>
            <a:r>
              <a:rPr lang="es-ES" sz="2400" dirty="0" smtClean="0"/>
              <a:t>du </a:t>
            </a:r>
            <a:r>
              <a:rPr lang="es-ES" sz="2400" dirty="0" err="1" smtClean="0"/>
              <a:t>pouce</a:t>
            </a:r>
            <a:r>
              <a:rPr lang="es-ES" sz="2400" dirty="0" smtClean="0"/>
              <a:t>). </a:t>
            </a:r>
            <a:r>
              <a:rPr lang="es-ES" sz="2400" dirty="0" err="1" smtClean="0"/>
              <a:t>Presse</a:t>
            </a:r>
            <a:r>
              <a:rPr lang="es-ES" sz="2400" dirty="0" smtClean="0"/>
              <a:t> </a:t>
            </a:r>
            <a:r>
              <a:rPr lang="es-ES" sz="2400" dirty="0" err="1" smtClean="0"/>
              <a:t>méd</a:t>
            </a:r>
            <a:r>
              <a:rPr lang="es-ES" sz="2400" dirty="0" smtClean="0"/>
              <a:t>, </a:t>
            </a:r>
            <a:r>
              <a:rPr lang="es-ES" sz="2400" dirty="0" smtClean="0">
                <a:solidFill>
                  <a:srgbClr val="92D050"/>
                </a:solidFill>
              </a:rPr>
              <a:t>1937</a:t>
            </a:r>
            <a:r>
              <a:rPr lang="es-ES" sz="2400" dirty="0" smtClean="0"/>
              <a:t>;45:315-7. </a:t>
            </a:r>
            <a:endParaRPr lang="es-ES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18162" y="4893210"/>
            <a:ext cx="5587217" cy="156966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B0F0"/>
                </a:solidFill>
              </a:rPr>
              <a:t>EATON  RG, LITTLER JW. </a:t>
            </a:r>
            <a:r>
              <a:rPr lang="es-ES" sz="2400" dirty="0" smtClean="0"/>
              <a:t>: A </a:t>
            </a:r>
            <a:r>
              <a:rPr lang="es-ES" sz="2400" dirty="0" err="1" smtClean="0"/>
              <a:t>study</a:t>
            </a:r>
            <a:r>
              <a:rPr lang="es-ES" sz="2400" dirty="0" smtClean="0"/>
              <a:t> of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basal </a:t>
            </a:r>
            <a:r>
              <a:rPr lang="es-ES" sz="2400" dirty="0" err="1" smtClean="0">
                <a:solidFill>
                  <a:srgbClr val="FFFF00"/>
                </a:solidFill>
              </a:rPr>
              <a:t>joint</a:t>
            </a:r>
            <a:r>
              <a:rPr lang="es-ES" sz="2400" dirty="0" smtClean="0">
                <a:solidFill>
                  <a:srgbClr val="FFFF00"/>
                </a:solidFill>
              </a:rPr>
              <a:t> of </a:t>
            </a:r>
            <a:r>
              <a:rPr lang="es-ES" sz="2400" dirty="0" err="1" smtClean="0">
                <a:solidFill>
                  <a:srgbClr val="FFFF00"/>
                </a:solidFill>
              </a:rPr>
              <a:t>the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 err="1" smtClean="0">
                <a:solidFill>
                  <a:srgbClr val="FFFF00"/>
                </a:solidFill>
              </a:rPr>
              <a:t>thumb</a:t>
            </a:r>
            <a:r>
              <a:rPr lang="es-ES" sz="2400" dirty="0" smtClean="0"/>
              <a:t>. </a:t>
            </a:r>
            <a:r>
              <a:rPr lang="es-ES" sz="2400" dirty="0" err="1" smtClean="0"/>
              <a:t>Treatment</a:t>
            </a:r>
            <a:r>
              <a:rPr lang="es-ES" sz="2400" dirty="0" smtClean="0"/>
              <a:t> of </a:t>
            </a:r>
            <a:r>
              <a:rPr lang="es-ES" sz="2400" dirty="0" err="1" smtClean="0"/>
              <a:t>its</a:t>
            </a:r>
            <a:r>
              <a:rPr lang="es-ES" sz="2400" dirty="0" smtClean="0"/>
              <a:t> </a:t>
            </a:r>
            <a:r>
              <a:rPr lang="es-ES" sz="2400" dirty="0" err="1" smtClean="0"/>
              <a:t>disabilities</a:t>
            </a:r>
            <a:r>
              <a:rPr lang="es-ES" sz="2400" dirty="0" smtClean="0"/>
              <a:t> </a:t>
            </a:r>
            <a:r>
              <a:rPr lang="es-ES" sz="2400" dirty="0" err="1" smtClean="0"/>
              <a:t>by</a:t>
            </a:r>
            <a:r>
              <a:rPr lang="es-ES" sz="2400" dirty="0" smtClean="0"/>
              <a:t> </a:t>
            </a:r>
            <a:r>
              <a:rPr lang="es-ES" sz="2400" dirty="0" err="1" smtClean="0"/>
              <a:t>fusion</a:t>
            </a:r>
            <a:r>
              <a:rPr lang="es-ES" sz="2400" dirty="0" smtClean="0"/>
              <a:t>, J </a:t>
            </a:r>
            <a:r>
              <a:rPr lang="es-ES" sz="2400" dirty="0" err="1" smtClean="0"/>
              <a:t>Bone</a:t>
            </a:r>
            <a:r>
              <a:rPr lang="es-ES" sz="2400" dirty="0" smtClean="0"/>
              <a:t> </a:t>
            </a:r>
            <a:r>
              <a:rPr lang="es-ES" sz="2400" dirty="0" err="1" smtClean="0"/>
              <a:t>Joint</a:t>
            </a:r>
            <a:r>
              <a:rPr lang="es-ES" sz="2400" dirty="0" smtClean="0"/>
              <a:t> </a:t>
            </a:r>
            <a:r>
              <a:rPr lang="es-ES" sz="2400" dirty="0" err="1" smtClean="0"/>
              <a:t>Surg</a:t>
            </a:r>
            <a:r>
              <a:rPr lang="es-ES" sz="2400" dirty="0" smtClean="0"/>
              <a:t> </a:t>
            </a:r>
            <a:r>
              <a:rPr lang="es-ES" sz="2400" dirty="0" err="1" smtClean="0"/>
              <a:t>Am.</a:t>
            </a:r>
            <a:r>
              <a:rPr lang="es-ES" sz="2400" dirty="0" smtClean="0"/>
              <a:t> </a:t>
            </a:r>
            <a:r>
              <a:rPr lang="es-ES" sz="2400" dirty="0" smtClean="0">
                <a:solidFill>
                  <a:srgbClr val="92D050"/>
                </a:solidFill>
              </a:rPr>
              <a:t>1969</a:t>
            </a:r>
            <a:r>
              <a:rPr lang="es-ES" sz="2400" dirty="0" smtClean="0"/>
              <a:t>;51:661-8.</a:t>
            </a:r>
            <a:endParaRPr lang="es-ES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311706" y="5017474"/>
            <a:ext cx="5587217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B0F0"/>
                </a:solidFill>
              </a:rPr>
              <a:t>MELONE CP </a:t>
            </a:r>
            <a:r>
              <a:rPr lang="es-ES" sz="2400" dirty="0" err="1" smtClean="0">
                <a:solidFill>
                  <a:srgbClr val="00B0F0"/>
                </a:solidFill>
              </a:rPr>
              <a:t>Jr</a:t>
            </a:r>
            <a:r>
              <a:rPr lang="es-ES" sz="2400" dirty="0" smtClean="0">
                <a:solidFill>
                  <a:srgbClr val="00B0F0"/>
                </a:solidFill>
              </a:rPr>
              <a:t>, BEAVERS B, ISANI A. </a:t>
            </a:r>
            <a:r>
              <a:rPr lang="es-ES" sz="2400" dirty="0" smtClean="0"/>
              <a:t>: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smtClean="0">
                <a:solidFill>
                  <a:srgbClr val="FFFF00"/>
                </a:solidFill>
              </a:rPr>
              <a:t>basal </a:t>
            </a:r>
            <a:r>
              <a:rPr lang="es-ES" sz="2400" dirty="0" err="1" smtClean="0">
                <a:solidFill>
                  <a:srgbClr val="FFFF00"/>
                </a:solidFill>
              </a:rPr>
              <a:t>joint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 err="1" smtClean="0">
                <a:solidFill>
                  <a:srgbClr val="FFFF00"/>
                </a:solidFill>
              </a:rPr>
              <a:t>pain</a:t>
            </a:r>
            <a:r>
              <a:rPr lang="es-ES" sz="2400" dirty="0" smtClean="0">
                <a:solidFill>
                  <a:srgbClr val="FFFF00"/>
                </a:solidFill>
              </a:rPr>
              <a:t> </a:t>
            </a:r>
            <a:r>
              <a:rPr lang="es-ES" sz="2400" dirty="0" err="1" smtClean="0">
                <a:solidFill>
                  <a:srgbClr val="FFFF00"/>
                </a:solidFill>
              </a:rPr>
              <a:t>syndrome</a:t>
            </a:r>
            <a:r>
              <a:rPr lang="es-ES" sz="2400" dirty="0" smtClean="0"/>
              <a:t>. </a:t>
            </a:r>
            <a:r>
              <a:rPr lang="es-ES" sz="2400" dirty="0" err="1" smtClean="0"/>
              <a:t>Clin</a:t>
            </a:r>
            <a:r>
              <a:rPr lang="es-ES" sz="2400" dirty="0" smtClean="0"/>
              <a:t> </a:t>
            </a:r>
            <a:r>
              <a:rPr lang="es-ES" sz="2400" dirty="0" err="1" smtClean="0"/>
              <a:t>Orthop</a:t>
            </a:r>
            <a:r>
              <a:rPr lang="es-ES" sz="2400" dirty="0" smtClean="0"/>
              <a:t>, </a:t>
            </a:r>
            <a:r>
              <a:rPr lang="es-ES" sz="2400" dirty="0" smtClean="0">
                <a:solidFill>
                  <a:srgbClr val="92D050"/>
                </a:solidFill>
              </a:rPr>
              <a:t>1987</a:t>
            </a:r>
            <a:r>
              <a:rPr lang="es-ES" sz="2400" dirty="0" smtClean="0"/>
              <a:t>;220:58-67.</a:t>
            </a:r>
            <a:endParaRPr lang="es-ES" sz="2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6635" y="1421947"/>
            <a:ext cx="3366380" cy="1813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Elipse"/>
          <p:cNvSpPr/>
          <p:nvPr/>
        </p:nvSpPr>
        <p:spPr>
          <a:xfrm>
            <a:off x="8637563" y="2588455"/>
            <a:ext cx="1589649" cy="16459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Javier\AppData\Local\Packages\Microsoft.Windows.Photos_8wekyb3d8bbwe\TempState\ShareServiceTempFolder\images (4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2818" y="5331655"/>
            <a:ext cx="2869810" cy="1184105"/>
          </a:xfrm>
          <a:prstGeom prst="rect">
            <a:avLst/>
          </a:prstGeom>
          <a:noFill/>
        </p:spPr>
      </p:pic>
      <p:pic>
        <p:nvPicPr>
          <p:cNvPr id="1030" name="Picture 6" descr="C:\Users\Javier\AppData\Local\Packages\Microsoft.Windows.Photos_8wekyb3d8bbwe\TempState\ShareServiceTempFolder\images (6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90047" y="3760229"/>
            <a:ext cx="2857500" cy="1600200"/>
          </a:xfrm>
          <a:prstGeom prst="rect">
            <a:avLst/>
          </a:prstGeom>
          <a:noFill/>
        </p:spPr>
      </p:pic>
      <p:pic>
        <p:nvPicPr>
          <p:cNvPr id="1036" name="Picture 12" descr="C:\Users\Javier\AppData\Local\Packages\Microsoft.Windows.Photos_8wekyb3d8bbwe\TempState\ShareServiceTempFolder\images (12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5546" y="4463610"/>
            <a:ext cx="2162175" cy="1609725"/>
          </a:xfrm>
          <a:prstGeom prst="rect">
            <a:avLst/>
          </a:prstGeom>
          <a:noFill/>
        </p:spPr>
      </p:pic>
      <p:sp>
        <p:nvSpPr>
          <p:cNvPr id="2" name="1 Título"/>
          <p:cNvSpPr txBox="1">
            <a:spLocks/>
          </p:cNvSpPr>
          <p:nvPr/>
        </p:nvSpPr>
        <p:spPr>
          <a:xfrm>
            <a:off x="852815" y="0"/>
            <a:ext cx="10468864" cy="8445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RIZARTROSIS</a:t>
            </a:r>
            <a:endParaRPr kumimoji="0" lang="es-ES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Javier\AppData\Local\Packages\Microsoft.Windows.Photos_8wekyb3d8bbwe\TempState\ShareServiceTempFolder\images (2)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31118" y="1467192"/>
            <a:ext cx="2809875" cy="1628775"/>
          </a:xfrm>
          <a:prstGeom prst="rect">
            <a:avLst/>
          </a:prstGeom>
          <a:noFill/>
        </p:spPr>
      </p:pic>
      <p:pic>
        <p:nvPicPr>
          <p:cNvPr id="1032" name="Picture 8" descr="C:\Users\Javier\AppData\Local\Packages\Microsoft.Windows.Photos_8wekyb3d8bbwe\TempState\ShareServiceTempFolder\images (8).jpeg"/>
          <p:cNvPicPr>
            <a:picLocks noChangeAspect="1" noChangeArrowheads="1"/>
          </p:cNvPicPr>
          <p:nvPr/>
        </p:nvPicPr>
        <p:blipFill>
          <a:blip r:embed="rId7" cstate="print"/>
          <a:srcRect l="69162"/>
          <a:stretch>
            <a:fillRect/>
          </a:stretch>
        </p:blipFill>
        <p:spPr bwMode="auto">
          <a:xfrm>
            <a:off x="5725550" y="4163703"/>
            <a:ext cx="1294228" cy="2350274"/>
          </a:xfrm>
          <a:prstGeom prst="rect">
            <a:avLst/>
          </a:prstGeom>
          <a:noFill/>
        </p:spPr>
      </p:pic>
      <p:pic>
        <p:nvPicPr>
          <p:cNvPr id="1034" name="Picture 10" descr="C:\Users\Javier\AppData\Local\Packages\Microsoft.Windows.Photos_8wekyb3d8bbwe\TempState\ShareServiceTempFolder\images (9)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5150" y="1242107"/>
            <a:ext cx="2466975" cy="1847850"/>
          </a:xfrm>
          <a:prstGeom prst="rect">
            <a:avLst/>
          </a:prstGeom>
          <a:noFill/>
        </p:spPr>
      </p:pic>
      <p:pic>
        <p:nvPicPr>
          <p:cNvPr id="1038" name="Picture 14" descr="Resultado de imagen de pastilla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12178" y="4481194"/>
            <a:ext cx="2828925" cy="1714500"/>
          </a:xfrm>
          <a:prstGeom prst="rect">
            <a:avLst/>
          </a:prstGeom>
          <a:noFill/>
        </p:spPr>
      </p:pic>
      <p:pic>
        <p:nvPicPr>
          <p:cNvPr id="1040" name="Picture 16" descr="Resultado de imagen de LASER PULGAR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722799" y="1315964"/>
            <a:ext cx="2476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389185"/>
            <a:ext cx="10712548" cy="456565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s-ES" alt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 							                                                  </a:t>
            </a:r>
            <a:endParaRPr kumimoji="0" lang="es-ES" altLang="es-ES" sz="2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s-ES" altLang="es-ES" sz="2800" dirty="0" smtClean="0"/>
              <a:t>                          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s-ES" altLang="es-ES" sz="2800" dirty="0" smtClean="0"/>
              <a:t>                                          </a:t>
            </a:r>
            <a:r>
              <a:rPr kumimoji="0" lang="es-ES" alt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" altLang="es-ES" sz="2800" dirty="0" smtClean="0"/>
              <a:t>O</a:t>
            </a:r>
            <a:r>
              <a:rPr kumimoji="0" lang="es-ES" altLang="es-E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steotomía</a:t>
            </a:r>
            <a:r>
              <a:rPr kumimoji="0" lang="es-ES" alt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(Wilson 1973)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s-ES" alt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         Artrodesis TM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s-ES" alt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         Artroplastias protésicas/implantes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s-ES" alt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         Artroplastias resección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s-ES" alt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            resección trapecio (P/T)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s-ES" altLang="es-ES" sz="2800" dirty="0" smtClean="0"/>
              <a:t>                                                         interposición</a:t>
            </a:r>
            <a:r>
              <a:rPr kumimoji="0" lang="es-ES" alt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                                                          </a:t>
            </a:r>
            <a:endParaRPr kumimoji="0" lang="es-ES" altLang="es-E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s-ES" alt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                                   </a:t>
            </a:r>
            <a:r>
              <a:rPr kumimoji="0" lang="es-ES" altLang="es-ES" sz="2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suspensión/</a:t>
            </a:r>
            <a:r>
              <a:rPr kumimoji="0" lang="es-ES" altLang="es-ES" sz="28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ligamentoplastia</a:t>
            </a:r>
            <a:r>
              <a:rPr kumimoji="0" lang="es-ES" alt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s-ES" altLang="es-E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s-ES" altLang="es-E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s-ES" alt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269861" y="2575047"/>
            <a:ext cx="576263" cy="125412"/>
          </a:xfrm>
          <a:prstGeom prst="rightArrow">
            <a:avLst>
              <a:gd name="adj1" fmla="val 50000"/>
              <a:gd name="adj2" fmla="val 1148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altLang="es-ES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3241723" y="3102146"/>
            <a:ext cx="576263" cy="125412"/>
          </a:xfrm>
          <a:prstGeom prst="rightArrow">
            <a:avLst>
              <a:gd name="adj1" fmla="val 50000"/>
              <a:gd name="adj2" fmla="val 1148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altLang="es-ES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3255791" y="3547037"/>
            <a:ext cx="576263" cy="125412"/>
          </a:xfrm>
          <a:prstGeom prst="rightArrow">
            <a:avLst>
              <a:gd name="adj1" fmla="val 50000"/>
              <a:gd name="adj2" fmla="val 1148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altLang="es-ES"/>
          </a:p>
        </p:txBody>
      </p:sp>
      <p:pic>
        <p:nvPicPr>
          <p:cNvPr id="7" name="Picture 13" descr="Rizartrosis5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869120" y="2281604"/>
            <a:ext cx="1998663" cy="26654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AutoShape 6"/>
          <p:cNvSpPr>
            <a:spLocks noChangeArrowheads="1"/>
          </p:cNvSpPr>
          <p:nvPr/>
        </p:nvSpPr>
        <p:spPr bwMode="auto">
          <a:xfrm rot="5400000">
            <a:off x="4613582" y="4455687"/>
            <a:ext cx="431800" cy="2270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 rot="5400000">
            <a:off x="4641715" y="4982784"/>
            <a:ext cx="431800" cy="2270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 rot="5400000">
            <a:off x="4655783" y="5496914"/>
            <a:ext cx="431800" cy="22701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888337" y="211015"/>
            <a:ext cx="8929718" cy="70338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RIZARTROSIS. 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203162" y="6117687"/>
            <a:ext cx="3571875" cy="57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76275" y="1870577"/>
            <a:ext cx="985177" cy="1554389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8014628" y="2650662"/>
            <a:ext cx="576263" cy="45719"/>
          </a:xfrm>
          <a:prstGeom prst="rightArrow">
            <a:avLst>
              <a:gd name="adj1" fmla="val 50000"/>
              <a:gd name="adj2" fmla="val 1148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altLang="es-ES"/>
          </a:p>
        </p:txBody>
      </p:sp>
      <p:sp>
        <p:nvSpPr>
          <p:cNvPr id="17" name="16 Rectángulo"/>
          <p:cNvSpPr/>
          <p:nvPr/>
        </p:nvSpPr>
        <p:spPr>
          <a:xfrm>
            <a:off x="4432664" y="6114143"/>
            <a:ext cx="3160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2800" b="1" dirty="0" smtClean="0">
                <a:solidFill>
                  <a:srgbClr val="92D050"/>
                </a:solidFill>
              </a:rPr>
              <a:t>Abierta</a:t>
            </a:r>
            <a:r>
              <a:rPr lang="es-ES" altLang="es-ES" sz="2800" b="1" dirty="0" smtClean="0"/>
              <a:t>/</a:t>
            </a:r>
            <a:r>
              <a:rPr lang="es-ES" altLang="es-ES" sz="2800" b="1" dirty="0" err="1" smtClean="0">
                <a:solidFill>
                  <a:srgbClr val="FFC000"/>
                </a:solidFill>
              </a:rPr>
              <a:t>Artroscopia</a:t>
            </a:r>
            <a:endParaRPr lang="es-ES" sz="2800" dirty="0"/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auto">
          <a:xfrm>
            <a:off x="3253446" y="4051129"/>
            <a:ext cx="576263" cy="125412"/>
          </a:xfrm>
          <a:prstGeom prst="rightArrow">
            <a:avLst>
              <a:gd name="adj1" fmla="val 50000"/>
              <a:gd name="adj2" fmla="val 1148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 altLang="es-ES"/>
          </a:p>
        </p:txBody>
      </p:sp>
      <p:pic>
        <p:nvPicPr>
          <p:cNvPr id="19" name="Imagen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9848850" y="4614203"/>
            <a:ext cx="1515801" cy="11663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0" name="19 Rectángulo"/>
          <p:cNvSpPr/>
          <p:nvPr/>
        </p:nvSpPr>
        <p:spPr>
          <a:xfrm>
            <a:off x="844062" y="953478"/>
            <a:ext cx="109587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800" b="1" i="1" dirty="0" smtClean="0">
                <a:solidFill>
                  <a:srgbClr val="FFFF00"/>
                </a:solidFill>
              </a:rPr>
              <a:t>Tras agotar el tratamiento conservador, disponemos de numerosas opciones quirúrgicas  a elegir.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78966" y="225084"/>
            <a:ext cx="8060787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rgbClr val="FFC000"/>
                </a:solidFill>
              </a:rPr>
              <a:t>ARTRODESIS</a:t>
            </a:r>
            <a:endParaRPr lang="es-ES" sz="3600" dirty="0">
              <a:solidFill>
                <a:srgbClr val="FFC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674055" y="928467"/>
            <a:ext cx="904552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WITTEK  1904 /     ARNAL    1905</a:t>
            </a: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 l="47070" t="25110" r="39474" b="42711"/>
          <a:stretch>
            <a:fillRect/>
          </a:stretch>
        </p:blipFill>
        <p:spPr bwMode="auto">
          <a:xfrm>
            <a:off x="10850867" y="295422"/>
            <a:ext cx="1234679" cy="165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 l="59402" t="76646" r="20559" b="10775"/>
          <a:stretch>
            <a:fillRect/>
          </a:stretch>
        </p:blipFill>
        <p:spPr bwMode="auto">
          <a:xfrm>
            <a:off x="10944665" y="337626"/>
            <a:ext cx="1036317" cy="36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892" name="AutoShape 4" descr="C:\Users\Javier\AppData\Local\Packages\Microsoft.Windows.Photos_8wekyb3d8bbwe\TempState\ShareServiceTempFolder\images (10)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7894" name="AutoShape 6" descr="C:\Users\Javier\AppData\Local\Packages\Microsoft.Windows.Photos_8wekyb3d8bbwe\TempState\ShareServiceTempFolder\images (10)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7898" name="Picture 10" descr="C:\Users\Javier\AppData\Local\Packages\Microsoft.Windows.Photos_8wekyb3d8bbwe\TempState\ShareServiceTempFolder\descargar.jpeg"/>
          <p:cNvPicPr>
            <a:picLocks noChangeAspect="1" noChangeArrowheads="1"/>
          </p:cNvPicPr>
          <p:nvPr/>
        </p:nvPicPr>
        <p:blipFill>
          <a:blip r:embed="rId4" cstate="print"/>
          <a:srcRect l="16590" r="5669"/>
          <a:stretch>
            <a:fillRect/>
          </a:stretch>
        </p:blipFill>
        <p:spPr bwMode="auto">
          <a:xfrm>
            <a:off x="4783015" y="2250495"/>
            <a:ext cx="1350498" cy="2160653"/>
          </a:xfrm>
          <a:prstGeom prst="rect">
            <a:avLst/>
          </a:prstGeom>
          <a:noFill/>
        </p:spPr>
      </p:pic>
      <p:pic>
        <p:nvPicPr>
          <p:cNvPr id="37900" name="Picture 12" descr="C:\Users\Javier\AppData\Local\Packages\Microsoft.Windows.Photos_8wekyb3d8bbwe\TempState\ShareServiceTempFolder\descargar (1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938" y="2238680"/>
            <a:ext cx="1445874" cy="2192644"/>
          </a:xfrm>
          <a:prstGeom prst="rect">
            <a:avLst/>
          </a:prstGeom>
          <a:noFill/>
        </p:spPr>
      </p:pic>
      <p:cxnSp>
        <p:nvCxnSpPr>
          <p:cNvPr id="16" name="15 Conector recto"/>
          <p:cNvCxnSpPr/>
          <p:nvPr/>
        </p:nvCxnSpPr>
        <p:spPr>
          <a:xfrm>
            <a:off x="787790" y="4951827"/>
            <a:ext cx="10536702" cy="562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xmlns="" id="{04093509-B6D7-2DF3-FA06-2D2E0CD972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581" t="48091" r="2281" b="35983"/>
          <a:stretch>
            <a:fillRect/>
          </a:stretch>
        </p:blipFill>
        <p:spPr>
          <a:xfrm>
            <a:off x="8707903" y="5261319"/>
            <a:ext cx="1913206" cy="1026941"/>
          </a:xfrm>
          <a:prstGeom prst="rect">
            <a:avLst/>
          </a:prstGeom>
        </p:spPr>
      </p:pic>
      <p:pic>
        <p:nvPicPr>
          <p:cNvPr id="20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xmlns="" id="{04093509-B6D7-2DF3-FA06-2D2E0CD972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609" t="5805" r="5663" b="59290"/>
          <a:stretch>
            <a:fillRect/>
          </a:stretch>
        </p:blipFill>
        <p:spPr>
          <a:xfrm>
            <a:off x="10761784" y="5069452"/>
            <a:ext cx="942536" cy="1493126"/>
          </a:xfrm>
          <a:prstGeom prst="rect">
            <a:avLst/>
          </a:prstGeom>
        </p:spPr>
      </p:pic>
      <p:sp>
        <p:nvSpPr>
          <p:cNvPr id="22" name="21 CuadroTexto"/>
          <p:cNvSpPr txBox="1"/>
          <p:nvPr/>
        </p:nvSpPr>
        <p:spPr>
          <a:xfrm>
            <a:off x="1685779" y="1362219"/>
            <a:ext cx="904552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MÜLLER GM</a:t>
            </a:r>
            <a:r>
              <a:rPr lang="es-ES" dirty="0" smtClean="0"/>
              <a:t>. </a:t>
            </a:r>
            <a:r>
              <a:rPr lang="es-ES" dirty="0" err="1" smtClean="0"/>
              <a:t>Arthrodesis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trapezio-metacarpal</a:t>
            </a:r>
            <a:r>
              <a:rPr lang="es-ES" dirty="0" smtClean="0"/>
              <a:t> </a:t>
            </a:r>
            <a:r>
              <a:rPr lang="es-ES" dirty="0" err="1" smtClean="0"/>
              <a:t>joint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osteoarthritis</a:t>
            </a:r>
            <a:r>
              <a:rPr lang="es-ES" dirty="0" smtClean="0"/>
              <a:t>. J </a:t>
            </a:r>
            <a:r>
              <a:rPr lang="es-ES" dirty="0" err="1" smtClean="0"/>
              <a:t>Bone</a:t>
            </a:r>
            <a:r>
              <a:rPr lang="es-ES" dirty="0" smtClean="0"/>
              <a:t> </a:t>
            </a:r>
            <a:r>
              <a:rPr lang="es-ES" dirty="0" err="1" smtClean="0"/>
              <a:t>Joint</a:t>
            </a:r>
            <a:r>
              <a:rPr lang="es-ES" dirty="0" smtClean="0"/>
              <a:t> </a:t>
            </a:r>
            <a:r>
              <a:rPr lang="es-ES" dirty="0" err="1" smtClean="0"/>
              <a:t>Surg</a:t>
            </a:r>
            <a:r>
              <a:rPr lang="es-ES" dirty="0" smtClean="0"/>
              <a:t> Br, 1949; 31:540-4.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4248442" y="5115949"/>
            <a:ext cx="4360985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HARTIGAN B</a:t>
            </a:r>
            <a:r>
              <a:rPr lang="es-ES" dirty="0" smtClean="0"/>
              <a:t>. </a:t>
            </a:r>
            <a:r>
              <a:rPr lang="es-ES" dirty="0" err="1" smtClean="0"/>
              <a:t>Thumb</a:t>
            </a:r>
            <a:r>
              <a:rPr lang="es-ES" dirty="0" smtClean="0"/>
              <a:t> carpo-</a:t>
            </a:r>
            <a:r>
              <a:rPr lang="es-ES" dirty="0" err="1" smtClean="0"/>
              <a:t>metacarpar</a:t>
            </a:r>
            <a:r>
              <a:rPr lang="es-ES" dirty="0" smtClean="0"/>
              <a:t> </a:t>
            </a:r>
            <a:r>
              <a:rPr lang="es-ES" dirty="0" err="1" smtClean="0"/>
              <a:t>osteoarthritis</a:t>
            </a:r>
            <a:r>
              <a:rPr lang="es-ES" dirty="0" smtClean="0"/>
              <a:t>: </a:t>
            </a:r>
            <a:r>
              <a:rPr lang="es-ES" dirty="0" err="1" smtClean="0"/>
              <a:t>arthrodesis</a:t>
            </a:r>
            <a:r>
              <a:rPr lang="es-ES" dirty="0" smtClean="0"/>
              <a:t> </a:t>
            </a:r>
            <a:r>
              <a:rPr lang="es-ES" dirty="0" err="1" smtClean="0"/>
              <a:t>compared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ligament</a:t>
            </a:r>
            <a:r>
              <a:rPr lang="es-ES" dirty="0" smtClean="0"/>
              <a:t> </a:t>
            </a:r>
            <a:r>
              <a:rPr lang="es-ES" dirty="0" err="1" smtClean="0"/>
              <a:t>reconstruction</a:t>
            </a:r>
            <a:r>
              <a:rPr lang="es-ES" dirty="0" smtClean="0"/>
              <a:t> and </a:t>
            </a:r>
            <a:r>
              <a:rPr lang="es-ES" dirty="0" err="1" smtClean="0"/>
              <a:t>tendon</a:t>
            </a:r>
            <a:r>
              <a:rPr lang="es-ES" dirty="0" smtClean="0"/>
              <a:t> </a:t>
            </a:r>
            <a:r>
              <a:rPr lang="es-ES" dirty="0" err="1" smtClean="0"/>
              <a:t>interposition</a:t>
            </a:r>
            <a:r>
              <a:rPr lang="es-ES" dirty="0" smtClean="0"/>
              <a:t>. J </a:t>
            </a:r>
            <a:r>
              <a:rPr lang="es-ES" dirty="0" err="1" smtClean="0"/>
              <a:t>Bone</a:t>
            </a:r>
            <a:r>
              <a:rPr lang="es-ES" dirty="0" smtClean="0"/>
              <a:t> </a:t>
            </a:r>
            <a:r>
              <a:rPr lang="es-ES" dirty="0" err="1" smtClean="0"/>
              <a:t>Joint</a:t>
            </a:r>
            <a:r>
              <a:rPr lang="es-ES" dirty="0" smtClean="0"/>
              <a:t> </a:t>
            </a:r>
            <a:r>
              <a:rPr lang="es-ES" dirty="0" err="1" smtClean="0"/>
              <a:t>Surg</a:t>
            </a:r>
            <a:r>
              <a:rPr lang="es-ES" dirty="0" smtClean="0"/>
              <a:t> Am, 2001;83:1470-8</a:t>
            </a:r>
            <a:endParaRPr lang="es-ES" dirty="0"/>
          </a:p>
        </p:txBody>
      </p:sp>
      <p:sp>
        <p:nvSpPr>
          <p:cNvPr id="24" name="23 CuadroTexto"/>
          <p:cNvSpPr txBox="1"/>
          <p:nvPr/>
        </p:nvSpPr>
        <p:spPr>
          <a:xfrm>
            <a:off x="4543864" y="4457113"/>
            <a:ext cx="371387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SEUDOARTROSIS 2-17%</a:t>
            </a:r>
            <a:endParaRPr lang="es-ES" dirty="0">
              <a:solidFill>
                <a:srgbClr val="FFFF00"/>
              </a:solidFill>
            </a:endParaRPr>
          </a:p>
        </p:txBody>
      </p:sp>
      <p:grpSp>
        <p:nvGrpSpPr>
          <p:cNvPr id="28" name="27 Grupo"/>
          <p:cNvGrpSpPr/>
          <p:nvPr/>
        </p:nvGrpSpPr>
        <p:grpSpPr>
          <a:xfrm>
            <a:off x="6569614" y="2222696"/>
            <a:ext cx="3277772" cy="2180492"/>
            <a:chOff x="6569614" y="2222696"/>
            <a:chExt cx="3277772" cy="2180492"/>
          </a:xfrm>
        </p:grpSpPr>
        <p:pic>
          <p:nvPicPr>
            <p:cNvPr id="37890" name="Picture 2" descr="C:\Users\Javier\AppData\Local\Packages\Microsoft.Windows.Photos_8wekyb3d8bbwe\TempState\ShareServiceTempFolder\images (10).jpeg"/>
            <p:cNvPicPr>
              <a:picLocks noChangeAspect="1" noChangeArrowheads="1"/>
            </p:cNvPicPr>
            <p:nvPr/>
          </p:nvPicPr>
          <p:blipFill>
            <a:blip r:embed="rId7" cstate="print"/>
            <a:srcRect l="4963" t="4907" r="4738" b="7718"/>
            <a:stretch>
              <a:fillRect/>
            </a:stretch>
          </p:blipFill>
          <p:spPr bwMode="auto">
            <a:xfrm>
              <a:off x="8187398" y="2222696"/>
              <a:ext cx="1659988" cy="21804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Picture 1" descr="F:\artrodesis TM.jpg"/>
            <p:cNvPicPr>
              <a:picLocks noChangeAspect="1" noChangeArrowheads="1"/>
            </p:cNvPicPr>
            <p:nvPr/>
          </p:nvPicPr>
          <p:blipFill>
            <a:blip r:embed="rId8" cstate="print"/>
            <a:srcRect l="39081" t="42695" r="44234" b="24265"/>
            <a:stretch>
              <a:fillRect/>
            </a:stretch>
          </p:blipFill>
          <p:spPr bwMode="auto">
            <a:xfrm>
              <a:off x="6569614" y="2230168"/>
              <a:ext cx="1760380" cy="217301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266974" y="2278966"/>
            <a:ext cx="1442661" cy="2131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10" cstate="print"/>
          <a:srcRect l="5174" t="11319" r="5120" b="6722"/>
          <a:stretch>
            <a:fillRect/>
          </a:stretch>
        </p:blipFill>
        <p:spPr bwMode="auto">
          <a:xfrm>
            <a:off x="2293034" y="2278656"/>
            <a:ext cx="1913205" cy="208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2" descr="C:\Users\Javier\Desktop\rizartrosis\rizartrosis recortes y fotos\artrodesis\20160621_101332.jpg"/>
          <p:cNvPicPr>
            <a:picLocks noChangeAspect="1" noChangeArrowheads="1"/>
          </p:cNvPicPr>
          <p:nvPr/>
        </p:nvPicPr>
        <p:blipFill>
          <a:blip r:embed="rId11" cstate="print"/>
          <a:srcRect l="13626"/>
          <a:stretch>
            <a:fillRect/>
          </a:stretch>
        </p:blipFill>
        <p:spPr bwMode="auto">
          <a:xfrm>
            <a:off x="196948" y="5229594"/>
            <a:ext cx="1927273" cy="1255120"/>
          </a:xfrm>
          <a:prstGeom prst="rect">
            <a:avLst/>
          </a:prstGeom>
          <a:noFill/>
        </p:spPr>
      </p:pic>
      <p:pic>
        <p:nvPicPr>
          <p:cNvPr id="31" name="Picture 3" descr="C:\Users\Javier\Desktop\rizartrosis\rizartrosis recortes y fotos\artrodesis\20160621_101304.jpg"/>
          <p:cNvPicPr>
            <a:picLocks noChangeAspect="1" noChangeArrowheads="1"/>
          </p:cNvPicPr>
          <p:nvPr/>
        </p:nvPicPr>
        <p:blipFill>
          <a:blip r:embed="rId12" cstate="print"/>
          <a:srcRect l="19132" r="3594"/>
          <a:stretch>
            <a:fillRect/>
          </a:stretch>
        </p:blipFill>
        <p:spPr bwMode="auto">
          <a:xfrm>
            <a:off x="2335238" y="5242308"/>
            <a:ext cx="1746100" cy="1271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&#10;&#10;Descripción generada automáticamente">
            <a:extLst>
              <a:ext uri="{FF2B5EF4-FFF2-40B4-BE49-F238E27FC236}">
                <a16:creationId xmlns="" xmlns:a16="http://schemas.microsoft.com/office/drawing/2014/main" id="{B25A4DFB-D5D9-7E98-FDA8-80CA759536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78" y="887366"/>
            <a:ext cx="9479940" cy="570979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2278966" y="211015"/>
            <a:ext cx="7610622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 smtClean="0"/>
              <a:t>Patel</a:t>
            </a:r>
            <a:r>
              <a:rPr lang="es-ES" sz="2400" dirty="0" smtClean="0"/>
              <a:t>. 1918: Luxación aislada trapecio</a:t>
            </a:r>
            <a:endParaRPr lang="es-ES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350500" y="2107809"/>
            <a:ext cx="1842868" cy="132343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err="1" smtClean="0"/>
              <a:t>Gervis</a:t>
            </a:r>
            <a:r>
              <a:rPr lang="es-ES" sz="2000" dirty="0" smtClean="0"/>
              <a:t> 1947</a:t>
            </a:r>
          </a:p>
          <a:p>
            <a:pPr algn="ctr"/>
            <a:r>
              <a:rPr lang="es-ES" sz="2000" dirty="0" smtClean="0">
                <a:solidFill>
                  <a:srgbClr val="FFFF00"/>
                </a:solidFill>
              </a:rPr>
              <a:t>2 casos intervenidos en 1944</a:t>
            </a:r>
            <a:endParaRPr lang="es-E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087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3255" y="1413213"/>
            <a:ext cx="1028183" cy="332518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88682" y="1574912"/>
            <a:ext cx="1835993" cy="332518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sp>
        <p:nvSpPr>
          <p:cNvPr id="4" name="CuadroTexto 4"/>
          <p:cNvSpPr txBox="1"/>
          <p:nvPr/>
        </p:nvSpPr>
        <p:spPr>
          <a:xfrm>
            <a:off x="69012" y="260054"/>
            <a:ext cx="12122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FF00"/>
                </a:solidFill>
              </a:rPr>
              <a:t>GERVIS  W. Harvey. </a:t>
            </a:r>
            <a:r>
              <a:rPr lang="es-ES" sz="2400" dirty="0" err="1"/>
              <a:t>Excision</a:t>
            </a:r>
            <a:r>
              <a:rPr lang="es-ES" sz="2400" dirty="0"/>
              <a:t> of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trapezium</a:t>
            </a:r>
            <a:r>
              <a:rPr lang="es-ES" sz="2400" dirty="0"/>
              <a:t> </a:t>
            </a:r>
            <a:r>
              <a:rPr lang="es-ES" sz="2400" dirty="0" err="1"/>
              <a:t>for</a:t>
            </a:r>
            <a:r>
              <a:rPr lang="es-ES" sz="2400" dirty="0"/>
              <a:t> </a:t>
            </a:r>
            <a:r>
              <a:rPr lang="es-ES" sz="2400" dirty="0" err="1"/>
              <a:t>osteoarthritis</a:t>
            </a:r>
            <a:r>
              <a:rPr lang="es-ES" sz="2400" dirty="0"/>
              <a:t> of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trapeziometacarpal</a:t>
            </a:r>
            <a:r>
              <a:rPr lang="es-ES" sz="2400" dirty="0"/>
              <a:t> </a:t>
            </a:r>
            <a:r>
              <a:rPr lang="es-ES" sz="2400" dirty="0" err="1"/>
              <a:t>joint</a:t>
            </a:r>
            <a:r>
              <a:rPr lang="es-ES" sz="2400" dirty="0"/>
              <a:t>. </a:t>
            </a:r>
          </a:p>
          <a:p>
            <a:r>
              <a:rPr lang="es-ES" sz="2400" dirty="0">
                <a:solidFill>
                  <a:srgbClr val="FFC000"/>
                </a:solidFill>
              </a:rPr>
              <a:t>                                         J </a:t>
            </a:r>
            <a:r>
              <a:rPr lang="es-ES" sz="2400" dirty="0" err="1">
                <a:solidFill>
                  <a:srgbClr val="FFC000"/>
                </a:solidFill>
              </a:rPr>
              <a:t>Bone</a:t>
            </a:r>
            <a:r>
              <a:rPr lang="es-ES" sz="2400" dirty="0">
                <a:solidFill>
                  <a:srgbClr val="FFC000"/>
                </a:solidFill>
              </a:rPr>
              <a:t> </a:t>
            </a:r>
            <a:r>
              <a:rPr lang="es-ES" sz="2400" dirty="0" err="1">
                <a:solidFill>
                  <a:srgbClr val="FFC000"/>
                </a:solidFill>
              </a:rPr>
              <a:t>Joint</a:t>
            </a:r>
            <a:r>
              <a:rPr lang="es-ES" sz="2400" dirty="0">
                <a:solidFill>
                  <a:srgbClr val="FFC000"/>
                </a:solidFill>
              </a:rPr>
              <a:t> </a:t>
            </a:r>
            <a:r>
              <a:rPr lang="es-ES" sz="2400" dirty="0" err="1">
                <a:solidFill>
                  <a:srgbClr val="FFC000"/>
                </a:solidFill>
              </a:rPr>
              <a:t>Surg</a:t>
            </a:r>
            <a:r>
              <a:rPr lang="es-ES" sz="2400" dirty="0">
                <a:solidFill>
                  <a:srgbClr val="FFC000"/>
                </a:solidFill>
              </a:rPr>
              <a:t> (Br),1949, 31,537-539 </a:t>
            </a:r>
            <a:r>
              <a:rPr lang="es-ES" b="1" dirty="0">
                <a:solidFill>
                  <a:schemeClr val="accent1"/>
                </a:solidFill>
              </a:rPr>
              <a:t>(</a:t>
            </a:r>
            <a:r>
              <a:rPr lang="es-ES" b="1" dirty="0" err="1">
                <a:solidFill>
                  <a:schemeClr val="accent1"/>
                </a:solidFill>
              </a:rPr>
              <a:t>Tundbridge</a:t>
            </a:r>
            <a:r>
              <a:rPr lang="es-ES" b="1" dirty="0">
                <a:solidFill>
                  <a:schemeClr val="accent1"/>
                </a:solidFill>
              </a:rPr>
              <a:t> Wells, </a:t>
            </a:r>
            <a:r>
              <a:rPr lang="es-ES" b="1" dirty="0" err="1">
                <a:solidFill>
                  <a:schemeClr val="accent1"/>
                </a:solidFill>
              </a:rPr>
              <a:t>England</a:t>
            </a:r>
            <a:r>
              <a:rPr lang="es-ES" b="1" dirty="0">
                <a:solidFill>
                  <a:schemeClr val="accent1"/>
                </a:solidFill>
              </a:rPr>
              <a:t>)</a:t>
            </a:r>
            <a:endParaRPr lang="es-ES" sz="2400" b="1" dirty="0">
              <a:solidFill>
                <a:schemeClr val="accent1"/>
              </a:solidFill>
            </a:endParaRPr>
          </a:p>
        </p:txBody>
      </p:sp>
      <p:sp>
        <p:nvSpPr>
          <p:cNvPr id="5" name="CuadroTexto 5"/>
          <p:cNvSpPr txBox="1"/>
          <p:nvPr/>
        </p:nvSpPr>
        <p:spPr>
          <a:xfrm>
            <a:off x="1076769" y="5641994"/>
            <a:ext cx="10862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</a:rPr>
              <a:t>GERVIS W.H. </a:t>
            </a:r>
            <a:r>
              <a:rPr lang="es-ES" sz="2000" dirty="0"/>
              <a:t>A </a:t>
            </a:r>
            <a:r>
              <a:rPr lang="es-ES" sz="2000" dirty="0" err="1"/>
              <a:t>review</a:t>
            </a:r>
            <a:r>
              <a:rPr lang="es-ES" sz="2000" dirty="0"/>
              <a:t> of </a:t>
            </a:r>
            <a:r>
              <a:rPr lang="es-ES" sz="2000" dirty="0" err="1"/>
              <a:t>excision</a:t>
            </a:r>
            <a:r>
              <a:rPr lang="es-ES" sz="2000" dirty="0"/>
              <a:t> of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trapezium</a:t>
            </a:r>
            <a:r>
              <a:rPr lang="es-ES" sz="2000" dirty="0"/>
              <a:t> </a:t>
            </a:r>
            <a:r>
              <a:rPr lang="es-ES" sz="2000" dirty="0" err="1"/>
              <a:t>for</a:t>
            </a:r>
            <a:r>
              <a:rPr lang="es-ES" sz="2000" dirty="0"/>
              <a:t> osteoartritis of </a:t>
            </a:r>
            <a:r>
              <a:rPr lang="es-ES" sz="2000" dirty="0" err="1"/>
              <a:t>the</a:t>
            </a:r>
            <a:r>
              <a:rPr lang="es-ES" sz="2000" dirty="0"/>
              <a:t> trapecio-</a:t>
            </a:r>
            <a:r>
              <a:rPr lang="es-ES" sz="2000" dirty="0" err="1"/>
              <a:t>metacarpal</a:t>
            </a:r>
            <a:r>
              <a:rPr lang="es-ES" sz="2000" dirty="0"/>
              <a:t> </a:t>
            </a:r>
          </a:p>
          <a:p>
            <a:r>
              <a:rPr lang="es-ES" sz="2000" dirty="0"/>
              <a:t>                                       </a:t>
            </a:r>
            <a:r>
              <a:rPr lang="es-ES" sz="2000" dirty="0" err="1"/>
              <a:t>joint</a:t>
            </a:r>
            <a:r>
              <a:rPr lang="es-ES" sz="2000" dirty="0"/>
              <a:t> </a:t>
            </a:r>
            <a:r>
              <a:rPr lang="es-ES" sz="2000" dirty="0" err="1"/>
              <a:t>after</a:t>
            </a:r>
            <a:r>
              <a:rPr lang="es-ES" sz="2000" dirty="0"/>
              <a:t> </a:t>
            </a:r>
            <a:r>
              <a:rPr lang="es-ES" sz="2000" dirty="0" err="1"/>
              <a:t>twenty-five</a:t>
            </a:r>
            <a:r>
              <a:rPr lang="es-ES" sz="2000" dirty="0"/>
              <a:t> </a:t>
            </a:r>
            <a:r>
              <a:rPr lang="es-ES" sz="2000" dirty="0" err="1"/>
              <a:t>years</a:t>
            </a:r>
            <a:r>
              <a:rPr lang="es-ES" sz="2000" dirty="0"/>
              <a:t>. </a:t>
            </a:r>
            <a:r>
              <a:rPr lang="es-ES" sz="2000" dirty="0">
                <a:solidFill>
                  <a:srgbClr val="FFC000"/>
                </a:solidFill>
              </a:rPr>
              <a:t>J </a:t>
            </a:r>
            <a:r>
              <a:rPr lang="es-ES" sz="2000" dirty="0" err="1">
                <a:solidFill>
                  <a:srgbClr val="FFC000"/>
                </a:solidFill>
              </a:rPr>
              <a:t>Bone</a:t>
            </a:r>
            <a:r>
              <a:rPr lang="es-ES" sz="2000" dirty="0">
                <a:solidFill>
                  <a:srgbClr val="FFC000"/>
                </a:solidFill>
              </a:rPr>
              <a:t> </a:t>
            </a:r>
            <a:r>
              <a:rPr lang="es-ES" sz="2000" dirty="0" err="1">
                <a:solidFill>
                  <a:srgbClr val="FFC000"/>
                </a:solidFill>
              </a:rPr>
              <a:t>Joint</a:t>
            </a:r>
            <a:r>
              <a:rPr lang="es-ES" sz="2000" dirty="0">
                <a:solidFill>
                  <a:srgbClr val="FFC000"/>
                </a:solidFill>
              </a:rPr>
              <a:t> </a:t>
            </a:r>
            <a:r>
              <a:rPr lang="es-ES" sz="2000" dirty="0" err="1">
                <a:solidFill>
                  <a:srgbClr val="FFC000"/>
                </a:solidFill>
              </a:rPr>
              <a:t>Surg</a:t>
            </a:r>
            <a:r>
              <a:rPr lang="es-ES" sz="2000" dirty="0">
                <a:solidFill>
                  <a:srgbClr val="FFC000"/>
                </a:solidFill>
              </a:rPr>
              <a:t> (Br),1973,55:56-57</a:t>
            </a:r>
          </a:p>
          <a:p>
            <a:r>
              <a:rPr lang="es-ES" sz="2000" dirty="0">
                <a:solidFill>
                  <a:srgbClr val="FFC000"/>
                </a:solidFill>
              </a:rPr>
              <a:t>Revisó 15 pacientes , con un total de 18 pulgares operados. </a:t>
            </a:r>
            <a:r>
              <a:rPr lang="es-ES" sz="2000" b="1" u="sng" dirty="0">
                <a:solidFill>
                  <a:srgbClr val="00B0F0"/>
                </a:solidFill>
              </a:rPr>
              <a:t>Él mismo se dejó operar su pulgar derecho.</a:t>
            </a:r>
          </a:p>
        </p:txBody>
      </p:sp>
      <p:sp>
        <p:nvSpPr>
          <p:cNvPr id="6" name="CuadroTexto 6"/>
          <p:cNvSpPr txBox="1"/>
          <p:nvPr/>
        </p:nvSpPr>
        <p:spPr>
          <a:xfrm>
            <a:off x="10550102" y="4166556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solidFill>
                  <a:srgbClr val="FF0000"/>
                </a:solidFill>
              </a:rPr>
              <a:t>A los 4 años</a:t>
            </a:r>
          </a:p>
          <a:p>
            <a:r>
              <a:rPr lang="es-ES" sz="1600" dirty="0">
                <a:solidFill>
                  <a:srgbClr val="FF0000"/>
                </a:solidFill>
              </a:rPr>
              <a:t>    de la IQ</a:t>
            </a:r>
          </a:p>
        </p:txBody>
      </p:sp>
      <p:sp>
        <p:nvSpPr>
          <p:cNvPr id="7" name="CuadroTexto 7"/>
          <p:cNvSpPr txBox="1"/>
          <p:nvPr/>
        </p:nvSpPr>
        <p:spPr>
          <a:xfrm>
            <a:off x="785011" y="4994698"/>
            <a:ext cx="1337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Osículos</a:t>
            </a:r>
            <a:r>
              <a:rPr lang="es-ES" dirty="0"/>
              <a:t> TM</a:t>
            </a:r>
          </a:p>
        </p:txBody>
      </p:sp>
      <p:graphicFrame>
        <p:nvGraphicFramePr>
          <p:cNvPr id="8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35481794"/>
              </p:ext>
            </p:extLst>
          </p:nvPr>
        </p:nvGraphicFramePr>
        <p:xfrm>
          <a:off x="3743199" y="1825625"/>
          <a:ext cx="4572000" cy="23774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xmlns="" val="322761592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10267452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76297665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Grupo</a:t>
                      </a:r>
                      <a:r>
                        <a:rPr lang="fr-BE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800" b="1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1 -Varones: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b="1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Grupo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800" b="1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algn="ctr" defTabSz="914400" rtl="0" eaLnBrk="1" latinLnBrk="0" hangingPunct="1"/>
                      <a:r>
                        <a:rPr lang="es-ES" sz="1800" b="1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Mujeres: 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786392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40-50</a:t>
                      </a:r>
                      <a:r>
                        <a:rPr lang="es-ES" sz="1800" kern="1200" baseline="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: 4</a:t>
                      </a:r>
                    </a:p>
                    <a:p>
                      <a:pPr marL="0" algn="ctr" defTabSz="914400" rtl="0" eaLnBrk="1" latinLnBrk="0" hangingPunct="1"/>
                      <a:r>
                        <a:rPr lang="es-ES" sz="1800" kern="1200" baseline="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50-60 :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60-70: 5</a:t>
                      </a:r>
                    </a:p>
                    <a:p>
                      <a:pPr marL="0" algn="ctr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70-80 :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1898306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Lado</a:t>
                      </a:r>
                      <a:r>
                        <a:rPr lang="es-ES" sz="1800" kern="1200" baseline="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ES" sz="1800" kern="1200" noProof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Der</a:t>
                      </a:r>
                      <a:r>
                        <a:rPr lang="es-ES" sz="1800" kern="1200" baseline="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: 7, Izq : 5</a:t>
                      </a:r>
                      <a:endParaRPr lang="es-ES" sz="1800" kern="1200" noProof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Bilaterales:</a:t>
                      </a:r>
                      <a:r>
                        <a:rPr lang="es-ES" sz="1800" kern="1200" baseline="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endParaRPr lang="es-ES" sz="1800" kern="1200" noProof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9719042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Panartrosis</a:t>
                      </a:r>
                      <a:r>
                        <a:rPr lang="es-ES" sz="1800" kern="1200" baseline="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:5</a:t>
                      </a:r>
                      <a:endParaRPr lang="es-ES" sz="1800" kern="1200" noProof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Antecedente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800" kern="1200" noProof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Traumático :5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8790890"/>
                  </a:ext>
                </a:extLst>
              </a:tr>
            </a:tbl>
          </a:graphicData>
        </a:graphic>
      </p:graphicFrame>
      <p:sp>
        <p:nvSpPr>
          <p:cNvPr id="9" name="CuadroTexto 9"/>
          <p:cNvSpPr txBox="1"/>
          <p:nvPr/>
        </p:nvSpPr>
        <p:spPr>
          <a:xfrm>
            <a:off x="4201063" y="4427851"/>
            <a:ext cx="41537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Los dos primeros casos los operó en 1944.</a:t>
            </a:r>
          </a:p>
          <a:p>
            <a:r>
              <a:rPr lang="es-ES" dirty="0">
                <a:solidFill>
                  <a:srgbClr val="FFFF00"/>
                </a:solidFill>
              </a:rPr>
              <a:t>       </a:t>
            </a:r>
            <a:r>
              <a:rPr lang="es-ES" dirty="0"/>
              <a:t>Hizo su 1ª publicación en 1947</a:t>
            </a:r>
          </a:p>
          <a:p>
            <a:r>
              <a:rPr lang="es-ES" dirty="0">
                <a:solidFill>
                  <a:srgbClr val="FFFF00"/>
                </a:solidFill>
              </a:rPr>
              <a:t>(</a:t>
            </a:r>
            <a:r>
              <a:rPr lang="es-ES" dirty="0" err="1">
                <a:solidFill>
                  <a:srgbClr val="FFFF00"/>
                </a:solidFill>
              </a:rPr>
              <a:t>Proceedings</a:t>
            </a:r>
            <a:r>
              <a:rPr lang="es-ES" dirty="0">
                <a:solidFill>
                  <a:srgbClr val="FFFF00"/>
                </a:solidFill>
              </a:rPr>
              <a:t> Royal </a:t>
            </a:r>
            <a:r>
              <a:rPr lang="es-ES" dirty="0" err="1">
                <a:solidFill>
                  <a:srgbClr val="FFFF00"/>
                </a:solidFill>
              </a:rPr>
              <a:t>Society</a:t>
            </a:r>
            <a:r>
              <a:rPr lang="es-ES" dirty="0">
                <a:solidFill>
                  <a:srgbClr val="FFFF00"/>
                </a:solidFill>
              </a:rPr>
              <a:t> of Medicine)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4721" y="3298727"/>
            <a:ext cx="60721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9862" y="4102271"/>
            <a:ext cx="4545012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3" y="4857750"/>
            <a:ext cx="82518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0066" y="1637788"/>
            <a:ext cx="8715375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4135" y="756799"/>
            <a:ext cx="87153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"/>
          <p:cNvCxnSpPr/>
          <p:nvPr/>
        </p:nvCxnSpPr>
        <p:spPr>
          <a:xfrm>
            <a:off x="6500813" y="5929313"/>
            <a:ext cx="19288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4714875" y="5643563"/>
            <a:ext cx="13573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2605821" y="2893330"/>
            <a:ext cx="62150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6200000">
            <a:off x="9782170" y="4659829"/>
            <a:ext cx="1254172" cy="182712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" name="Picture 12" descr="IMG_040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608235" y="3425571"/>
            <a:ext cx="1547446" cy="123513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7 Grupo"/>
          <p:cNvGrpSpPr>
            <a:grpSpLocks/>
          </p:cNvGrpSpPr>
          <p:nvPr/>
        </p:nvGrpSpPr>
        <p:grpSpPr bwMode="auto">
          <a:xfrm>
            <a:off x="2169991" y="2989922"/>
            <a:ext cx="2365375" cy="3070225"/>
            <a:chOff x="107504" y="1556792"/>
            <a:chExt cx="4305300" cy="3992562"/>
          </a:xfrm>
        </p:grpSpPr>
        <p:pic>
          <p:nvPicPr>
            <p:cNvPr id="3" name="Imagen 3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1556792"/>
              <a:ext cx="4305300" cy="399256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4" name="Flecha izquierda 4"/>
            <p:cNvSpPr/>
            <p:nvPr/>
          </p:nvSpPr>
          <p:spPr>
            <a:xfrm rot="19387826">
              <a:off x="3322718" y="2711118"/>
              <a:ext cx="602915" cy="327983"/>
            </a:xfrm>
            <a:prstGeom prst="leftArrow">
              <a:avLst>
                <a:gd name="adj1" fmla="val 50000"/>
                <a:gd name="adj2" fmla="val 73404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  <p:sp>
          <p:nvSpPr>
            <p:cNvPr id="5" name="Flecha izquierda 5"/>
            <p:cNvSpPr/>
            <p:nvPr/>
          </p:nvSpPr>
          <p:spPr>
            <a:xfrm rot="19387826">
              <a:off x="2519110" y="3445784"/>
              <a:ext cx="602915" cy="327983"/>
            </a:xfrm>
            <a:prstGeom prst="leftArrow">
              <a:avLst>
                <a:gd name="adj1" fmla="val 50000"/>
                <a:gd name="adj2" fmla="val 73404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  <p:sp>
          <p:nvSpPr>
            <p:cNvPr id="6" name="Flecha izquierda 6"/>
            <p:cNvSpPr/>
            <p:nvPr/>
          </p:nvSpPr>
          <p:spPr>
            <a:xfrm rot="19387826">
              <a:off x="1922607" y="3958270"/>
              <a:ext cx="602915" cy="327983"/>
            </a:xfrm>
            <a:prstGeom prst="leftArrow">
              <a:avLst>
                <a:gd name="adj1" fmla="val 50000"/>
                <a:gd name="adj2" fmla="val 73404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  <p:sp>
          <p:nvSpPr>
            <p:cNvPr id="7" name="Flecha izquierda 7"/>
            <p:cNvSpPr/>
            <p:nvPr/>
          </p:nvSpPr>
          <p:spPr>
            <a:xfrm rot="16497705">
              <a:off x="1770207" y="4813548"/>
              <a:ext cx="602915" cy="327983"/>
            </a:xfrm>
            <a:prstGeom prst="leftArrow">
              <a:avLst>
                <a:gd name="adj1" fmla="val 50000"/>
                <a:gd name="adj2" fmla="val 73404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5234037" y="3046632"/>
            <a:ext cx="2405062" cy="3013075"/>
            <a:chOff x="5135563" y="3060700"/>
            <a:chExt cx="2405062" cy="3013075"/>
          </a:xfrm>
        </p:grpSpPr>
        <p:pic>
          <p:nvPicPr>
            <p:cNvPr id="8" name="Imagen 8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35563" y="3060700"/>
              <a:ext cx="2405062" cy="30130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9" name="Flecha izquierda 10"/>
            <p:cNvSpPr/>
            <p:nvPr/>
          </p:nvSpPr>
          <p:spPr>
            <a:xfrm rot="19387826">
              <a:off x="6932118" y="3921554"/>
              <a:ext cx="395657" cy="200583"/>
            </a:xfrm>
            <a:prstGeom prst="leftArrow">
              <a:avLst>
                <a:gd name="adj1" fmla="val 50000"/>
                <a:gd name="adj2" fmla="val 73404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  <p:sp>
          <p:nvSpPr>
            <p:cNvPr id="10" name="Flecha izquierda 11"/>
            <p:cNvSpPr/>
            <p:nvPr/>
          </p:nvSpPr>
          <p:spPr>
            <a:xfrm rot="60000">
              <a:off x="6445836" y="4021309"/>
              <a:ext cx="375077" cy="177532"/>
            </a:xfrm>
            <a:prstGeom prst="leftArrow">
              <a:avLst>
                <a:gd name="adj1" fmla="val 50000"/>
                <a:gd name="adj2" fmla="val 73404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  <p:sp>
          <p:nvSpPr>
            <p:cNvPr id="11" name="Flecha izquierda 12"/>
            <p:cNvSpPr/>
            <p:nvPr/>
          </p:nvSpPr>
          <p:spPr>
            <a:xfrm rot="16860000">
              <a:off x="6104619" y="4900262"/>
              <a:ext cx="338723" cy="180350"/>
            </a:xfrm>
            <a:prstGeom prst="leftArrow">
              <a:avLst>
                <a:gd name="adj1" fmla="val 50000"/>
                <a:gd name="adj2" fmla="val 73404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  <p:sp>
          <p:nvSpPr>
            <p:cNvPr id="12" name="Flecha izquierda 14"/>
            <p:cNvSpPr/>
            <p:nvPr/>
          </p:nvSpPr>
          <p:spPr>
            <a:xfrm rot="16860000">
              <a:off x="6143178" y="4334686"/>
              <a:ext cx="450483" cy="173418"/>
            </a:xfrm>
            <a:prstGeom prst="leftArrow">
              <a:avLst>
                <a:gd name="adj1" fmla="val 50000"/>
                <a:gd name="adj2" fmla="val 73404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_tradnl"/>
            </a:p>
          </p:txBody>
        </p:sp>
      </p:grpSp>
      <p:sp>
        <p:nvSpPr>
          <p:cNvPr id="13" name="CuadroTexto 1"/>
          <p:cNvSpPr txBox="1"/>
          <p:nvPr/>
        </p:nvSpPr>
        <p:spPr>
          <a:xfrm>
            <a:off x="2369967" y="376750"/>
            <a:ext cx="7929563" cy="2492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3600" i="1" dirty="0">
                <a:solidFill>
                  <a:srgbClr val="FFFF00"/>
                </a:solidFill>
              </a:rPr>
              <a:t>Inconvenientes resección del trapecio</a:t>
            </a:r>
          </a:p>
          <a:p>
            <a:pPr marL="285750" indent="-285750">
              <a:buFontTx/>
              <a:buChar char="-"/>
              <a:defRPr/>
            </a:pPr>
            <a:r>
              <a:rPr lang="es-ES" sz="2400" dirty="0"/>
              <a:t>Acorta la 1ª columna</a:t>
            </a:r>
          </a:p>
          <a:p>
            <a:pPr marL="285750" indent="-285750">
              <a:buFontTx/>
              <a:buChar char="-"/>
              <a:defRPr/>
            </a:pPr>
            <a:r>
              <a:rPr lang="es-ES" sz="2400" dirty="0" smtClean="0"/>
              <a:t>Inestabilidad  </a:t>
            </a:r>
            <a:r>
              <a:rPr lang="es-ES" sz="2400" dirty="0"/>
              <a:t>base del I metacarpiano</a:t>
            </a:r>
          </a:p>
          <a:p>
            <a:pPr marL="285750" indent="-285750">
              <a:buFontTx/>
              <a:buChar char="-"/>
              <a:defRPr/>
            </a:pPr>
            <a:r>
              <a:rPr lang="es-ES" sz="2400" dirty="0"/>
              <a:t>Altera la transmisión de cargas</a:t>
            </a:r>
          </a:p>
          <a:p>
            <a:pPr marL="285750" indent="-285750">
              <a:buFontTx/>
              <a:buChar char="-"/>
              <a:defRPr/>
            </a:pPr>
            <a:r>
              <a:rPr lang="es-ES" sz="2400" dirty="0"/>
              <a:t>Pérdida de fuerza de prensión</a:t>
            </a:r>
          </a:p>
          <a:p>
            <a:pPr>
              <a:defRPr/>
            </a:pPr>
            <a:endParaRPr lang="es-ES" sz="24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33155" y="2956186"/>
            <a:ext cx="2200494" cy="3113291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8 CuadroTexto"/>
          <p:cNvSpPr txBox="1">
            <a:spLocks noChangeArrowheads="1"/>
          </p:cNvSpPr>
          <p:nvPr/>
        </p:nvSpPr>
        <p:spPr bwMode="auto">
          <a:xfrm>
            <a:off x="952501" y="285751"/>
            <a:ext cx="100965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3200">
                <a:solidFill>
                  <a:srgbClr val="FFFF00"/>
                </a:solidFill>
              </a:rPr>
              <a:t>Froimson AI</a:t>
            </a:r>
          </a:p>
          <a:p>
            <a:r>
              <a:rPr lang="es-ES" sz="2400"/>
              <a:t>Tendon Arthroplasty of the  Trapezio-metacarpal Joint. </a:t>
            </a:r>
            <a:r>
              <a:rPr lang="es-ES" sz="2400">
                <a:solidFill>
                  <a:srgbClr val="FFC000"/>
                </a:solidFill>
              </a:rPr>
              <a:t>Clin Orthop 70:191, 1970</a:t>
            </a:r>
          </a:p>
        </p:txBody>
      </p:sp>
      <p:sp>
        <p:nvSpPr>
          <p:cNvPr id="17411" name="3 CuadroTexto"/>
          <p:cNvSpPr txBox="1">
            <a:spLocks noChangeArrowheads="1"/>
          </p:cNvSpPr>
          <p:nvPr/>
        </p:nvSpPr>
        <p:spPr bwMode="auto">
          <a:xfrm>
            <a:off x="2667000" y="5934670"/>
            <a:ext cx="714375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dirty="0" err="1"/>
              <a:t>Carroll´s</a:t>
            </a:r>
            <a:r>
              <a:rPr lang="es-ES" dirty="0"/>
              <a:t> concept: Interposición anchoa </a:t>
            </a:r>
            <a:r>
              <a:rPr lang="es-ES" dirty="0" smtClean="0"/>
              <a:t>tendinosa. 1951</a:t>
            </a:r>
          </a:p>
          <a:p>
            <a:pPr algn="ctr"/>
            <a:r>
              <a:rPr lang="es-ES" dirty="0" smtClean="0"/>
              <a:t>Carroll RE. </a:t>
            </a:r>
            <a:r>
              <a:rPr lang="es-ES" dirty="0" err="1" smtClean="0"/>
              <a:t>Orthop</a:t>
            </a:r>
            <a:r>
              <a:rPr lang="es-ES" dirty="0" smtClean="0"/>
              <a:t> </a:t>
            </a:r>
            <a:r>
              <a:rPr lang="es-ES" dirty="0" err="1" smtClean="0"/>
              <a:t>Trans</a:t>
            </a:r>
            <a:r>
              <a:rPr lang="es-ES" dirty="0" smtClean="0"/>
              <a:t>, 1977;1:15.</a:t>
            </a:r>
          </a:p>
          <a:p>
            <a:endParaRPr lang="es-ES" dirty="0"/>
          </a:p>
          <a:p>
            <a:r>
              <a:rPr lang="es-ES" dirty="0"/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476500" y="5936566"/>
            <a:ext cx="7239000" cy="63568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17413" name="Picture 2" descr="http://www.drdeharocirugiadelamano.com/s/cc_images/cache_25027691.jpg?t=13884615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886" y="1888809"/>
            <a:ext cx="3323167" cy="340518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7414" name="Imagen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1183" y="1660429"/>
            <a:ext cx="3714749" cy="40116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415" name="Imagen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21345" y="1632292"/>
            <a:ext cx="4044949" cy="39957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b="13312"/>
          <a:stretch>
            <a:fillRect/>
          </a:stretch>
        </p:blipFill>
        <p:spPr bwMode="auto">
          <a:xfrm>
            <a:off x="1835126" y="3923860"/>
            <a:ext cx="3275012" cy="2589213"/>
          </a:xfrm>
          <a:prstGeom prst="rect">
            <a:avLst/>
          </a:prstGeom>
          <a:noFill/>
          <a:ln w="28575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4" name="Imagen 6"/>
          <p:cNvPicPr>
            <a:picLocks noChangeAspect="1"/>
          </p:cNvPicPr>
          <p:nvPr/>
        </p:nvPicPr>
        <p:blipFill>
          <a:blip r:embed="rId4" cstate="print"/>
          <a:srcRect l="10216" t="38770" r="22906" b="5746"/>
          <a:stretch>
            <a:fillRect/>
          </a:stretch>
        </p:blipFill>
        <p:spPr bwMode="auto">
          <a:xfrm>
            <a:off x="6287331" y="891467"/>
            <a:ext cx="3708400" cy="2662237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t="6972" r="3683" b="4036"/>
          <a:stretch>
            <a:fillRect/>
          </a:stretch>
        </p:blipFill>
        <p:spPr bwMode="auto">
          <a:xfrm>
            <a:off x="6351588" y="3923860"/>
            <a:ext cx="3798887" cy="2763838"/>
          </a:xfrm>
          <a:prstGeom prst="rect">
            <a:avLst/>
          </a:prstGeom>
          <a:noFill/>
          <a:ln w="28575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</p:pic>
      <p:sp>
        <p:nvSpPr>
          <p:cNvPr id="7" name="CuadroTexto 5"/>
          <p:cNvSpPr txBox="1">
            <a:spLocks noChangeArrowheads="1"/>
          </p:cNvSpPr>
          <p:nvPr/>
        </p:nvSpPr>
        <p:spPr bwMode="auto">
          <a:xfrm>
            <a:off x="1860038" y="227281"/>
            <a:ext cx="76136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2400" b="1" i="1" dirty="0">
                <a:solidFill>
                  <a:srgbClr val="FFFF00"/>
                </a:solidFill>
              </a:rPr>
              <a:t>Abductor Largo del Pulgar compuesto por varios fascículos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92570" y="1012874"/>
            <a:ext cx="2845190" cy="2578608"/>
          </a:xfrm>
          <a:prstGeom prst="rect">
            <a:avLst/>
          </a:prstGeom>
          <a:noFill/>
          <a:ln w="28575" cap="sq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/>
          <a:srcRect t="12846"/>
          <a:stretch/>
        </p:blipFill>
        <p:spPr>
          <a:xfrm>
            <a:off x="902585" y="3624045"/>
            <a:ext cx="5036820" cy="290749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13903" y="995158"/>
            <a:ext cx="4985004" cy="230124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5" name="CuadroTexto 4"/>
          <p:cNvSpPr txBox="1"/>
          <p:nvPr/>
        </p:nvSpPr>
        <p:spPr>
          <a:xfrm>
            <a:off x="1050353" y="353911"/>
            <a:ext cx="10542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i="1" dirty="0">
                <a:solidFill>
                  <a:srgbClr val="FFFF00"/>
                </a:solidFill>
              </a:rPr>
              <a:t>Resección completa del trapecio e interposición de ´anchoa´ tendinosa del APL</a:t>
            </a:r>
          </a:p>
        </p:txBody>
      </p:sp>
      <p:pic>
        <p:nvPicPr>
          <p:cNvPr id="8" name="Imagen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3551" y="1190847"/>
            <a:ext cx="4314336" cy="197538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flipH="1">
            <a:off x="6316393" y="3540908"/>
            <a:ext cx="2419643" cy="3090710"/>
          </a:xfrm>
          <a:prstGeom prst="rect">
            <a:avLst/>
          </a:prstGeom>
          <a:noFill/>
          <a:ln w="28575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958012" y="3615395"/>
            <a:ext cx="2912663" cy="2888849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33534" y="3165193"/>
            <a:ext cx="3674876" cy="235517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12160" y="3150227"/>
            <a:ext cx="3479840" cy="23969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24144" y="2366182"/>
            <a:ext cx="4218259" cy="37842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CuadroTexto 4"/>
          <p:cNvSpPr txBox="1"/>
          <p:nvPr/>
        </p:nvSpPr>
        <p:spPr>
          <a:xfrm>
            <a:off x="263644" y="1458501"/>
            <a:ext cx="117106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i="1" dirty="0">
                <a:solidFill>
                  <a:srgbClr val="FFFF00"/>
                </a:solidFill>
              </a:rPr>
              <a:t>Resección mitad distal del trapecio e interposición de ´anchoa tendinosa´ del  APL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2490187" y="990342"/>
            <a:ext cx="7096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   Requiere que la articulación </a:t>
            </a:r>
            <a:r>
              <a:rPr lang="es-ES" sz="2400" dirty="0" smtClean="0"/>
              <a:t>STT </a:t>
            </a:r>
            <a:r>
              <a:rPr lang="es-ES" sz="2400" dirty="0"/>
              <a:t>esté bien conservada</a:t>
            </a:r>
          </a:p>
        </p:txBody>
      </p:sp>
      <p:sp>
        <p:nvSpPr>
          <p:cNvPr id="7" name="Flecha derecha 6"/>
          <p:cNvSpPr/>
          <p:nvPr/>
        </p:nvSpPr>
        <p:spPr>
          <a:xfrm>
            <a:off x="7980983" y="4002164"/>
            <a:ext cx="552091" cy="500970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9816235" y="3406287"/>
            <a:ext cx="103517" cy="43132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793211" y="193374"/>
            <a:ext cx="4501662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AUNE (1961) VITALLUIM.</a:t>
            </a:r>
          </a:p>
          <a:p>
            <a:pPr algn="ctr"/>
            <a:r>
              <a:rPr lang="es-ES" dirty="0" err="1" smtClean="0">
                <a:solidFill>
                  <a:srgbClr val="00B0F0"/>
                </a:solidFill>
              </a:rPr>
              <a:t>Menon</a:t>
            </a:r>
            <a:r>
              <a:rPr lang="es-ES" dirty="0" smtClean="0">
                <a:solidFill>
                  <a:srgbClr val="00B0F0"/>
                </a:solidFill>
              </a:rPr>
              <a:t> (1983)/Burton(1983)</a:t>
            </a:r>
            <a:endParaRPr lang="es-ES" dirty="0">
              <a:solidFill>
                <a:srgbClr val="00B0F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82173" y="217714"/>
            <a:ext cx="455748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3600" dirty="0" smtClean="0"/>
              <a:t>HEMITRAPECIECTOMÍA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xmlns="" val="179632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3" cstate="print"/>
          <a:srcRect l="22850" t="36290" r="25739"/>
          <a:stretch>
            <a:fillRect/>
          </a:stretch>
        </p:blipFill>
        <p:spPr bwMode="auto">
          <a:xfrm>
            <a:off x="4546722" y="2300946"/>
            <a:ext cx="3214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6409" y="1086509"/>
            <a:ext cx="8310563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4880" y="2967623"/>
            <a:ext cx="6407039" cy="275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3305908" y="211015"/>
            <a:ext cx="4937760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solidFill>
                  <a:srgbClr val="FFC000"/>
                </a:solidFill>
              </a:rPr>
              <a:t>SUSPENSIÓN TENDINOSA</a:t>
            </a:r>
            <a:endParaRPr lang="es-ES" sz="3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1513" y="2079332"/>
            <a:ext cx="5772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7008" y="335150"/>
            <a:ext cx="5673773" cy="1399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534" y="5658387"/>
            <a:ext cx="4175592" cy="517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Sitio web&#10;&#10;Descripción generada automáticamente">
            <a:extLst>
              <a:ext uri="{FF2B5EF4-FFF2-40B4-BE49-F238E27FC236}">
                <a16:creationId xmlns:a16="http://schemas.microsoft.com/office/drawing/2014/main" xmlns="" id="{9D372F1B-FA22-6F2D-FE5E-3FC8A782C4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742" y="301223"/>
            <a:ext cx="11181983" cy="621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361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9026" y="193016"/>
            <a:ext cx="7403054" cy="141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3064" y="2073666"/>
            <a:ext cx="2922270" cy="438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5" cstate="print"/>
          <a:srcRect t="17804"/>
          <a:stretch>
            <a:fillRect/>
          </a:stretch>
        </p:blipFill>
        <p:spPr bwMode="auto">
          <a:xfrm>
            <a:off x="3677067" y="1603716"/>
            <a:ext cx="4871332" cy="323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 cstate="print"/>
          <a:srcRect t="9238"/>
          <a:stretch>
            <a:fillRect/>
          </a:stretch>
        </p:blipFill>
        <p:spPr bwMode="auto">
          <a:xfrm>
            <a:off x="5118222" y="2659454"/>
            <a:ext cx="5321300" cy="28082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7 CuadroTexto"/>
          <p:cNvSpPr txBox="1">
            <a:spLocks noChangeArrowheads="1"/>
          </p:cNvSpPr>
          <p:nvPr/>
        </p:nvSpPr>
        <p:spPr bwMode="auto">
          <a:xfrm>
            <a:off x="6913171" y="5828641"/>
            <a:ext cx="1643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/>
              <a:t>5 años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7"/>
          <p:cNvSpPr txBox="1">
            <a:spLocks noChangeArrowheads="1"/>
          </p:cNvSpPr>
          <p:nvPr/>
        </p:nvSpPr>
        <p:spPr bwMode="auto">
          <a:xfrm>
            <a:off x="6404098" y="1729667"/>
            <a:ext cx="3535362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600" b="1"/>
              <a:t>ATROSHI, Isam</a:t>
            </a:r>
          </a:p>
        </p:txBody>
      </p:sp>
      <p:pic>
        <p:nvPicPr>
          <p:cNvPr id="3" name="Imagen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2160" y="177092"/>
            <a:ext cx="2870200" cy="21113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" name="Imagen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2160" y="2444042"/>
            <a:ext cx="2889250" cy="18700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" name="Imagen 6"/>
          <p:cNvPicPr>
            <a:picLocks noChangeAspect="1"/>
          </p:cNvPicPr>
          <p:nvPr/>
        </p:nvPicPr>
        <p:blipFill>
          <a:blip r:embed="rId5" cstate="print"/>
          <a:srcRect l="6075" t="6412" r="4219" b="18500"/>
          <a:stretch>
            <a:fillRect/>
          </a:stretch>
        </p:blipFill>
        <p:spPr bwMode="auto">
          <a:xfrm>
            <a:off x="2332160" y="4444292"/>
            <a:ext cx="2887663" cy="214471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5189660" y="3158417"/>
            <a:ext cx="357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/>
          </a:p>
        </p:txBody>
      </p: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6118348" y="300917"/>
            <a:ext cx="42148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5400" b="1" i="1" u="sng">
                <a:solidFill>
                  <a:srgbClr val="FFFF00"/>
                </a:solidFill>
              </a:rPr>
              <a:t>ECRL</a:t>
            </a:r>
          </a:p>
        </p:txBody>
      </p: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5904035" y="3015542"/>
            <a:ext cx="42148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800" dirty="0"/>
              <a:t>ECRL  </a:t>
            </a:r>
            <a:r>
              <a:rPr lang="es-ES" sz="2800" dirty="0" err="1"/>
              <a:t>Tendon</a:t>
            </a:r>
            <a:r>
              <a:rPr lang="es-ES" sz="2800" dirty="0"/>
              <a:t> </a:t>
            </a:r>
            <a:r>
              <a:rPr lang="es-ES" sz="2800" dirty="0" err="1"/>
              <a:t>Arthroplasty</a:t>
            </a:r>
            <a:r>
              <a:rPr lang="es-ES" sz="2800" dirty="0"/>
              <a:t> in 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treatment</a:t>
            </a:r>
            <a:r>
              <a:rPr lang="es-ES" sz="2800" dirty="0"/>
              <a:t> of </a:t>
            </a:r>
            <a:r>
              <a:rPr lang="es-ES" sz="2800" dirty="0" err="1"/>
              <a:t>Primary</a:t>
            </a:r>
            <a:r>
              <a:rPr lang="es-ES" sz="2800" dirty="0"/>
              <a:t>  TM </a:t>
            </a:r>
            <a:r>
              <a:rPr lang="es-ES" sz="2800" dirty="0" err="1"/>
              <a:t>Arthrosis</a:t>
            </a:r>
            <a:endParaRPr lang="es-ES" sz="2800" dirty="0"/>
          </a:p>
          <a:p>
            <a:pPr algn="ctr"/>
            <a:endParaRPr lang="es-ES" dirty="0"/>
          </a:p>
          <a:p>
            <a:pPr algn="ctr"/>
            <a:r>
              <a:rPr lang="es-ES" dirty="0">
                <a:solidFill>
                  <a:srgbClr val="FFFF00"/>
                </a:solidFill>
              </a:rPr>
              <a:t>J </a:t>
            </a:r>
            <a:r>
              <a:rPr lang="es-ES" dirty="0" err="1">
                <a:solidFill>
                  <a:srgbClr val="FFFF00"/>
                </a:solidFill>
              </a:rPr>
              <a:t>Hand</a:t>
            </a:r>
            <a:r>
              <a:rPr lang="es-ES" dirty="0">
                <a:solidFill>
                  <a:srgbClr val="FFFF00"/>
                </a:solidFill>
              </a:rPr>
              <a:t> </a:t>
            </a:r>
            <a:r>
              <a:rPr lang="es-ES" dirty="0" err="1">
                <a:solidFill>
                  <a:srgbClr val="FFFF00"/>
                </a:solidFill>
              </a:rPr>
              <a:t>Surg</a:t>
            </a:r>
            <a:r>
              <a:rPr lang="es-ES" dirty="0">
                <a:solidFill>
                  <a:srgbClr val="FFFF00"/>
                </a:solidFill>
              </a:rPr>
              <a:t> 1997, 22A:419-427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uadroTexto 2"/>
          <p:cNvSpPr txBox="1">
            <a:spLocks noChangeArrowheads="1"/>
          </p:cNvSpPr>
          <p:nvPr/>
        </p:nvSpPr>
        <p:spPr bwMode="auto">
          <a:xfrm>
            <a:off x="1880969" y="299819"/>
            <a:ext cx="877740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800" b="1" i="1" dirty="0">
                <a:solidFill>
                  <a:srgbClr val="FFFF00"/>
                </a:solidFill>
              </a:rPr>
              <a:t>Resección trapecio + </a:t>
            </a:r>
            <a:r>
              <a:rPr lang="es-ES" sz="2800" b="1" i="1" dirty="0" err="1">
                <a:solidFill>
                  <a:srgbClr val="FFFF00"/>
                </a:solidFill>
              </a:rPr>
              <a:t>Ligamentoplastia</a:t>
            </a:r>
            <a:r>
              <a:rPr lang="es-ES" sz="2800" b="1" i="1" dirty="0">
                <a:solidFill>
                  <a:srgbClr val="FFFF00"/>
                </a:solidFill>
              </a:rPr>
              <a:t> </a:t>
            </a:r>
            <a:r>
              <a:rPr lang="es-ES" sz="2800" b="1" i="1" dirty="0" smtClean="0">
                <a:solidFill>
                  <a:srgbClr val="FFFF00"/>
                </a:solidFill>
              </a:rPr>
              <a:t>FCR + Interposición</a:t>
            </a:r>
            <a:endParaRPr lang="es-ES" sz="2800" b="1" i="1" dirty="0">
              <a:solidFill>
                <a:srgbClr val="FFFF00"/>
              </a:solidFill>
            </a:endParaRPr>
          </a:p>
        </p:txBody>
      </p:sp>
      <p:pic>
        <p:nvPicPr>
          <p:cNvPr id="19459" name="Imagen 8"/>
          <p:cNvPicPr>
            <a:picLocks noChangeAspect="1"/>
          </p:cNvPicPr>
          <p:nvPr/>
        </p:nvPicPr>
        <p:blipFill>
          <a:blip r:embed="rId3" cstate="print"/>
          <a:srcRect l="32187" t="25378" r="20157" b="13951"/>
          <a:stretch>
            <a:fillRect/>
          </a:stretch>
        </p:blipFill>
        <p:spPr bwMode="auto">
          <a:xfrm>
            <a:off x="359834" y="1785938"/>
            <a:ext cx="3198284" cy="4286250"/>
          </a:xfrm>
          <a:prstGeom prst="rect">
            <a:avLst/>
          </a:prstGeom>
          <a:noFill/>
          <a:ln w="28575">
            <a:solidFill>
              <a:srgbClr val="C9DA92"/>
            </a:solidFill>
            <a:miter lim="800000"/>
            <a:headEnd/>
            <a:tailEnd/>
          </a:ln>
        </p:spPr>
      </p:pic>
      <p:pic>
        <p:nvPicPr>
          <p:cNvPr id="19460" name="Imagen 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8084" y="1597025"/>
            <a:ext cx="3048000" cy="2743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9461" name="Rectángulo 1"/>
          <p:cNvSpPr>
            <a:spLocks noChangeArrowheads="1"/>
          </p:cNvSpPr>
          <p:nvPr/>
        </p:nvSpPr>
        <p:spPr bwMode="auto">
          <a:xfrm>
            <a:off x="4157133" y="1573214"/>
            <a:ext cx="20157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altLang="es-ES" b="1">
                <a:solidFill>
                  <a:srgbClr val="FF0000"/>
                </a:solidFill>
              </a:rPr>
              <a:t>Burton - Pellegrini  </a:t>
            </a:r>
          </a:p>
        </p:txBody>
      </p:sp>
      <p:pic>
        <p:nvPicPr>
          <p:cNvPr id="19462" name="Imagen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19533" y="1597025"/>
            <a:ext cx="3048000" cy="2743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9463" name="CuadroTexto 3"/>
          <p:cNvSpPr txBox="1">
            <a:spLocks noChangeArrowheads="1"/>
          </p:cNvSpPr>
          <p:nvPr/>
        </p:nvSpPr>
        <p:spPr bwMode="auto">
          <a:xfrm>
            <a:off x="8157633" y="1587500"/>
            <a:ext cx="14714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rgbClr val="FF0000"/>
                </a:solidFill>
              </a:rPr>
              <a:t>Eaton - Littler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99418" y="4632325"/>
            <a:ext cx="4233333" cy="1874838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19465" name="CuadroTexto 4"/>
          <p:cNvSpPr txBox="1">
            <a:spLocks noChangeArrowheads="1"/>
          </p:cNvSpPr>
          <p:nvPr/>
        </p:nvSpPr>
        <p:spPr bwMode="auto">
          <a:xfrm>
            <a:off x="6216651" y="5229225"/>
            <a:ext cx="50218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600" b="1">
                <a:solidFill>
                  <a:srgbClr val="FF0000"/>
                </a:solidFill>
              </a:rPr>
              <a:t>FCR</a:t>
            </a:r>
          </a:p>
        </p:txBody>
      </p:sp>
      <p:pic>
        <p:nvPicPr>
          <p:cNvPr id="12" name="Imagen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86234" y="4632325"/>
            <a:ext cx="2976033" cy="1874838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613" y="2372604"/>
            <a:ext cx="3143250" cy="35734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4" cstate="print"/>
          <a:srcRect l="1947" t="5769"/>
          <a:stretch>
            <a:fillRect/>
          </a:stretch>
        </p:blipFill>
        <p:spPr bwMode="auto">
          <a:xfrm>
            <a:off x="6539499" y="2444042"/>
            <a:ext cx="3524250" cy="22860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4" name="8 CuadroTexto"/>
          <p:cNvSpPr txBox="1">
            <a:spLocks noChangeArrowheads="1"/>
          </p:cNvSpPr>
          <p:nvPr/>
        </p:nvSpPr>
        <p:spPr bwMode="auto">
          <a:xfrm>
            <a:off x="1484801" y="229479"/>
            <a:ext cx="7572375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3200" dirty="0" err="1">
                <a:solidFill>
                  <a:srgbClr val="FFFF00"/>
                </a:solidFill>
              </a:rPr>
              <a:t>Eaton</a:t>
            </a:r>
            <a:r>
              <a:rPr lang="es-ES" sz="3200" dirty="0">
                <a:solidFill>
                  <a:srgbClr val="FFFF00"/>
                </a:solidFill>
              </a:rPr>
              <a:t> R.G</a:t>
            </a:r>
            <a:r>
              <a:rPr lang="es-ES" sz="3200" dirty="0" smtClean="0">
                <a:solidFill>
                  <a:srgbClr val="FFFF00"/>
                </a:solidFill>
              </a:rPr>
              <a:t>., </a:t>
            </a:r>
            <a:r>
              <a:rPr lang="es-ES" sz="3200" dirty="0" err="1">
                <a:solidFill>
                  <a:srgbClr val="FFFF00"/>
                </a:solidFill>
              </a:rPr>
              <a:t>Glickel</a:t>
            </a:r>
            <a:r>
              <a:rPr lang="es-ES" sz="3200" dirty="0">
                <a:solidFill>
                  <a:srgbClr val="FFFF00"/>
                </a:solidFill>
              </a:rPr>
              <a:t> </a:t>
            </a:r>
            <a:r>
              <a:rPr lang="es-ES" sz="3200" dirty="0" smtClean="0">
                <a:solidFill>
                  <a:srgbClr val="FFFF00"/>
                </a:solidFill>
              </a:rPr>
              <a:t>S.Z., </a:t>
            </a:r>
            <a:r>
              <a:rPr lang="es-ES" sz="3200" dirty="0" err="1" smtClean="0">
                <a:solidFill>
                  <a:srgbClr val="FFFF00"/>
                </a:solidFill>
              </a:rPr>
              <a:t>Littler</a:t>
            </a:r>
            <a:r>
              <a:rPr lang="es-ES" sz="3200" dirty="0" smtClean="0">
                <a:solidFill>
                  <a:srgbClr val="FFFF00"/>
                </a:solidFill>
              </a:rPr>
              <a:t> J.W.:</a:t>
            </a:r>
            <a:endParaRPr lang="es-ES" sz="3200" dirty="0">
              <a:solidFill>
                <a:srgbClr val="FFFF00"/>
              </a:solidFill>
            </a:endParaRPr>
          </a:p>
          <a:p>
            <a:r>
              <a:rPr lang="es-ES" sz="2400" dirty="0" err="1"/>
              <a:t>Tendon</a:t>
            </a:r>
            <a:r>
              <a:rPr lang="es-ES" sz="2400" dirty="0"/>
              <a:t> </a:t>
            </a:r>
            <a:r>
              <a:rPr lang="es-ES" sz="2400" dirty="0" err="1"/>
              <a:t>interposition</a:t>
            </a:r>
            <a:r>
              <a:rPr lang="es-ES" sz="2400" dirty="0"/>
              <a:t> </a:t>
            </a:r>
            <a:r>
              <a:rPr lang="es-ES" sz="2400" dirty="0" err="1"/>
              <a:t>arthroplasty</a:t>
            </a:r>
            <a:r>
              <a:rPr lang="es-ES" sz="2400" dirty="0"/>
              <a:t> </a:t>
            </a:r>
            <a:r>
              <a:rPr lang="es-ES" sz="2400" dirty="0" err="1"/>
              <a:t>for</a:t>
            </a:r>
            <a:r>
              <a:rPr lang="es-ES" sz="2400" dirty="0"/>
              <a:t> </a:t>
            </a:r>
            <a:r>
              <a:rPr lang="es-ES" sz="2400" dirty="0" err="1"/>
              <a:t>degerenative</a:t>
            </a:r>
            <a:r>
              <a:rPr lang="es-ES" sz="2400" dirty="0"/>
              <a:t> </a:t>
            </a:r>
            <a:r>
              <a:rPr lang="es-ES" sz="2400" dirty="0" err="1"/>
              <a:t>arthritis</a:t>
            </a:r>
            <a:r>
              <a:rPr lang="es-ES" sz="2400" dirty="0"/>
              <a:t> of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trapeziometacarpal</a:t>
            </a:r>
            <a:r>
              <a:rPr lang="es-ES" sz="2400" dirty="0"/>
              <a:t> </a:t>
            </a:r>
            <a:r>
              <a:rPr lang="es-ES" sz="2400" dirty="0" err="1"/>
              <a:t>joint</a:t>
            </a:r>
            <a:r>
              <a:rPr lang="es-ES" sz="2400" dirty="0"/>
              <a:t> of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thumb</a:t>
            </a:r>
            <a:r>
              <a:rPr lang="es-ES" sz="2400" dirty="0"/>
              <a:t>.</a:t>
            </a:r>
          </a:p>
          <a:p>
            <a:r>
              <a:rPr lang="es-ES" sz="2400" dirty="0"/>
              <a:t> </a:t>
            </a:r>
            <a:r>
              <a:rPr lang="es-ES" dirty="0"/>
              <a:t>J </a:t>
            </a:r>
            <a:r>
              <a:rPr lang="es-ES" dirty="0" err="1"/>
              <a:t>Hand</a:t>
            </a:r>
            <a:r>
              <a:rPr lang="es-ES" dirty="0"/>
              <a:t> </a:t>
            </a:r>
            <a:r>
              <a:rPr lang="es-ES" dirty="0" err="1"/>
              <a:t>Surg</a:t>
            </a:r>
            <a:r>
              <a:rPr lang="es-ES" dirty="0"/>
              <a:t>  Am 1985,10(5): 645-54</a:t>
            </a:r>
          </a:p>
          <a:p>
            <a:r>
              <a:rPr lang="es-ES" dirty="0"/>
              <a:t> </a:t>
            </a: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5" cstate="print"/>
          <a:srcRect l="7413" t="22713" r="18471" b="9154"/>
          <a:stretch>
            <a:fillRect/>
          </a:stretch>
        </p:blipFill>
        <p:spPr bwMode="auto">
          <a:xfrm>
            <a:off x="4127988" y="4158542"/>
            <a:ext cx="1785938" cy="24114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" name="Imagen 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825404" y="340922"/>
            <a:ext cx="1189038" cy="17113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7" name="11 CuadroTexto"/>
          <p:cNvSpPr txBox="1">
            <a:spLocks noChangeArrowheads="1"/>
          </p:cNvSpPr>
          <p:nvPr/>
        </p:nvSpPr>
        <p:spPr bwMode="auto">
          <a:xfrm>
            <a:off x="6941087" y="4944354"/>
            <a:ext cx="2714625" cy="646113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dirty="0"/>
              <a:t>91,7% de buenos o excelentes resultados</a:t>
            </a:r>
          </a:p>
        </p:txBody>
      </p:sp>
      <p:sp>
        <p:nvSpPr>
          <p:cNvPr id="8" name="12 Rectángulo"/>
          <p:cNvSpPr>
            <a:spLocks noChangeArrowheads="1"/>
          </p:cNvSpPr>
          <p:nvPr/>
        </p:nvSpPr>
        <p:spPr bwMode="auto">
          <a:xfrm>
            <a:off x="4444072" y="3101047"/>
            <a:ext cx="1855060" cy="646331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/>
              <a:t>25 </a:t>
            </a:r>
            <a:r>
              <a:rPr lang="es-ES" dirty="0" smtClean="0"/>
              <a:t>intervenciones</a:t>
            </a:r>
          </a:p>
          <a:p>
            <a:r>
              <a:rPr lang="es-ES" dirty="0" smtClean="0"/>
              <a:t>21 pacientes</a:t>
            </a:r>
            <a:endParaRPr lang="es-ES" dirty="0"/>
          </a:p>
        </p:txBody>
      </p:sp>
      <p:sp>
        <p:nvSpPr>
          <p:cNvPr id="9" name="13 CuadroTexto"/>
          <p:cNvSpPr txBox="1">
            <a:spLocks noChangeArrowheads="1"/>
          </p:cNvSpPr>
          <p:nvPr/>
        </p:nvSpPr>
        <p:spPr bwMode="auto">
          <a:xfrm>
            <a:off x="6983290" y="5787537"/>
            <a:ext cx="2714625" cy="646113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dirty="0"/>
              <a:t>Fuerza y movilidad similares al otro lado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4707" y="3286125"/>
            <a:ext cx="3714750" cy="319087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/>
          <a:srcRect l="13898" t="82297" r="54659" b="13666"/>
          <a:stretch>
            <a:fillRect/>
          </a:stretch>
        </p:blipFill>
        <p:spPr bwMode="auto">
          <a:xfrm>
            <a:off x="4816207" y="2928938"/>
            <a:ext cx="25717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 t="91029"/>
          <a:stretch>
            <a:fillRect/>
          </a:stretch>
        </p:blipFill>
        <p:spPr bwMode="auto">
          <a:xfrm>
            <a:off x="3316019" y="2571750"/>
            <a:ext cx="57150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 b="73804"/>
          <a:stretch>
            <a:fillRect/>
          </a:stretch>
        </p:blipFill>
        <p:spPr bwMode="auto">
          <a:xfrm>
            <a:off x="3101707" y="1500188"/>
            <a:ext cx="6134100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"/>
          <p:cNvCxnSpPr/>
          <p:nvPr/>
        </p:nvCxnSpPr>
        <p:spPr>
          <a:xfrm>
            <a:off x="2030144" y="1285875"/>
            <a:ext cx="835818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9 CuadroTexto"/>
          <p:cNvSpPr txBox="1">
            <a:spLocks noChangeArrowheads="1"/>
          </p:cNvSpPr>
          <p:nvPr/>
        </p:nvSpPr>
        <p:spPr bwMode="auto">
          <a:xfrm>
            <a:off x="2101582" y="214313"/>
            <a:ext cx="8429625" cy="9239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BURTON R.I.</a:t>
            </a:r>
          </a:p>
          <a:p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artrhitic</a:t>
            </a:r>
            <a:r>
              <a:rPr lang="es-ES" dirty="0"/>
              <a:t> </a:t>
            </a:r>
            <a:r>
              <a:rPr lang="es-ES" dirty="0" err="1"/>
              <a:t>hand</a:t>
            </a:r>
            <a:r>
              <a:rPr lang="es-ES" dirty="0"/>
              <a:t>. In </a:t>
            </a:r>
            <a:r>
              <a:rPr lang="es-ES" dirty="0" err="1"/>
              <a:t>Surgery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Musculoskeletal</a:t>
            </a:r>
            <a:r>
              <a:rPr lang="es-ES" dirty="0"/>
              <a:t> </a:t>
            </a:r>
            <a:r>
              <a:rPr lang="es-ES" dirty="0" err="1"/>
              <a:t>System</a:t>
            </a:r>
            <a:r>
              <a:rPr lang="es-ES" dirty="0"/>
              <a:t>, </a:t>
            </a:r>
            <a:r>
              <a:rPr lang="es-ES" dirty="0" err="1"/>
              <a:t>edited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C. </a:t>
            </a:r>
            <a:r>
              <a:rPr lang="es-ES" dirty="0" err="1">
                <a:solidFill>
                  <a:srgbClr val="00B0F0"/>
                </a:solidFill>
              </a:rPr>
              <a:t>McC.</a:t>
            </a:r>
            <a:r>
              <a:rPr lang="es-ES" dirty="0">
                <a:solidFill>
                  <a:srgbClr val="00B0F0"/>
                </a:solidFill>
              </a:rPr>
              <a:t> </a:t>
            </a:r>
            <a:r>
              <a:rPr lang="es-ES" dirty="0" err="1">
                <a:solidFill>
                  <a:srgbClr val="00B0F0"/>
                </a:solidFill>
              </a:rPr>
              <a:t>Evarts</a:t>
            </a:r>
            <a:r>
              <a:rPr lang="es-ES" dirty="0">
                <a:solidFill>
                  <a:srgbClr val="00B0F0"/>
                </a:solidFill>
              </a:rPr>
              <a:t> </a:t>
            </a:r>
            <a:r>
              <a:rPr lang="es-ES" dirty="0"/>
              <a:t>Vol.1 pp670-681. New York. Churchill </a:t>
            </a:r>
            <a:r>
              <a:rPr lang="es-ES" dirty="0" err="1"/>
              <a:t>Livingstone</a:t>
            </a:r>
            <a:r>
              <a:rPr lang="es-ES" dirty="0"/>
              <a:t>, </a:t>
            </a:r>
            <a:r>
              <a:rPr lang="es-ES" dirty="0">
                <a:solidFill>
                  <a:srgbClr val="FFFF00"/>
                </a:solidFill>
              </a:rPr>
              <a:t>1983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>
            <a:extLst>
              <a:ext uri="{FF2B5EF4-FFF2-40B4-BE49-F238E27FC236}">
                <a16:creationId xmlns="" xmlns:a16="http://schemas.microsoft.com/office/drawing/2014/main" id="{89171367-6A69-DE53-38B0-95CE913697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574"/>
          <a:stretch>
            <a:fillRect/>
          </a:stretch>
        </p:blipFill>
        <p:spPr>
          <a:xfrm>
            <a:off x="1039691" y="941427"/>
            <a:ext cx="9961245" cy="5601589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836184" y="219779"/>
            <a:ext cx="103801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i="1" dirty="0" smtClean="0">
                <a:solidFill>
                  <a:srgbClr val="FFFF00"/>
                </a:solidFill>
              </a:rPr>
              <a:t>LRTI = </a:t>
            </a:r>
            <a:r>
              <a:rPr lang="es-ES" sz="3600" i="1" dirty="0" err="1" smtClean="0">
                <a:solidFill>
                  <a:srgbClr val="FFFF00"/>
                </a:solidFill>
              </a:rPr>
              <a:t>Ligament</a:t>
            </a:r>
            <a:r>
              <a:rPr lang="es-ES" sz="3600" i="1" dirty="0" smtClean="0">
                <a:solidFill>
                  <a:srgbClr val="FFFF00"/>
                </a:solidFill>
              </a:rPr>
              <a:t> </a:t>
            </a:r>
            <a:r>
              <a:rPr lang="es-ES" sz="3600" i="1" dirty="0" err="1" smtClean="0">
                <a:solidFill>
                  <a:srgbClr val="FFFF00"/>
                </a:solidFill>
              </a:rPr>
              <a:t>Reconstruction</a:t>
            </a:r>
            <a:r>
              <a:rPr lang="es-ES" sz="3600" i="1" dirty="0" smtClean="0">
                <a:solidFill>
                  <a:srgbClr val="FFFF00"/>
                </a:solidFill>
              </a:rPr>
              <a:t> &amp; </a:t>
            </a:r>
            <a:r>
              <a:rPr lang="es-ES" sz="3600" i="1" dirty="0" err="1" smtClean="0">
                <a:solidFill>
                  <a:srgbClr val="FFFF00"/>
                </a:solidFill>
              </a:rPr>
              <a:t>Tendon</a:t>
            </a:r>
            <a:r>
              <a:rPr lang="es-ES" sz="3600" i="1" dirty="0" smtClean="0">
                <a:solidFill>
                  <a:srgbClr val="FFFF00"/>
                </a:solidFill>
              </a:rPr>
              <a:t> </a:t>
            </a:r>
            <a:r>
              <a:rPr lang="es-ES" sz="3600" i="1" dirty="0" err="1" smtClean="0">
                <a:solidFill>
                  <a:srgbClr val="FFFF00"/>
                </a:solidFill>
              </a:rPr>
              <a:t>Interposition</a:t>
            </a:r>
            <a:endParaRPr lang="es-ES" sz="3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487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uadroTexto 4"/>
          <p:cNvSpPr txBox="1">
            <a:spLocks noChangeArrowheads="1"/>
          </p:cNvSpPr>
          <p:nvPr/>
        </p:nvSpPr>
        <p:spPr bwMode="auto">
          <a:xfrm>
            <a:off x="2025749" y="200245"/>
            <a:ext cx="81139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3200" i="1" dirty="0">
                <a:solidFill>
                  <a:srgbClr val="FFFF00"/>
                </a:solidFill>
              </a:rPr>
              <a:t>             </a:t>
            </a:r>
            <a:r>
              <a:rPr lang="es-ES" sz="2800" i="1" dirty="0">
                <a:solidFill>
                  <a:srgbClr val="FFFF00"/>
                </a:solidFill>
              </a:rPr>
              <a:t>Artroplastia con ´</a:t>
            </a:r>
            <a:r>
              <a:rPr lang="es-ES" sz="2800" i="1" dirty="0" err="1">
                <a:solidFill>
                  <a:srgbClr val="FFFF00"/>
                </a:solidFill>
              </a:rPr>
              <a:t>bandeleta</a:t>
            </a:r>
            <a:r>
              <a:rPr lang="es-ES" sz="2800" i="1" dirty="0">
                <a:solidFill>
                  <a:srgbClr val="FFFF00"/>
                </a:solidFill>
              </a:rPr>
              <a:t>´ del FCR</a:t>
            </a:r>
          </a:p>
          <a:p>
            <a:r>
              <a:rPr lang="es-ES" sz="2800" i="1" dirty="0">
                <a:solidFill>
                  <a:srgbClr val="FFFF00"/>
                </a:solidFill>
              </a:rPr>
              <a:t>LRTI = </a:t>
            </a:r>
            <a:r>
              <a:rPr lang="es-ES" sz="2800" i="1" dirty="0" err="1">
                <a:solidFill>
                  <a:srgbClr val="FFFF00"/>
                </a:solidFill>
              </a:rPr>
              <a:t>Ligament</a:t>
            </a:r>
            <a:r>
              <a:rPr lang="es-ES" sz="2800" i="1" dirty="0">
                <a:solidFill>
                  <a:srgbClr val="FFFF00"/>
                </a:solidFill>
              </a:rPr>
              <a:t> </a:t>
            </a:r>
            <a:r>
              <a:rPr lang="es-ES" sz="2800" i="1" dirty="0" err="1">
                <a:solidFill>
                  <a:srgbClr val="FFFF00"/>
                </a:solidFill>
              </a:rPr>
              <a:t>Reconstruction</a:t>
            </a:r>
            <a:r>
              <a:rPr lang="es-ES" sz="2800" i="1" dirty="0">
                <a:solidFill>
                  <a:srgbClr val="FFFF00"/>
                </a:solidFill>
              </a:rPr>
              <a:t> &amp; </a:t>
            </a:r>
            <a:r>
              <a:rPr lang="es-ES" sz="2800" i="1" dirty="0" err="1">
                <a:solidFill>
                  <a:srgbClr val="FFFF00"/>
                </a:solidFill>
              </a:rPr>
              <a:t>Tendon</a:t>
            </a:r>
            <a:r>
              <a:rPr lang="es-ES" sz="2800" i="1" dirty="0">
                <a:solidFill>
                  <a:srgbClr val="FFFF00"/>
                </a:solidFill>
              </a:rPr>
              <a:t> </a:t>
            </a:r>
            <a:r>
              <a:rPr lang="es-ES" sz="2800" i="1" dirty="0" err="1">
                <a:solidFill>
                  <a:srgbClr val="FFFF00"/>
                </a:solidFill>
              </a:rPr>
              <a:t>Interposition</a:t>
            </a:r>
            <a:endParaRPr lang="es-ES" sz="2800" i="1" dirty="0">
              <a:solidFill>
                <a:srgbClr val="FFFF00"/>
              </a:solidFill>
            </a:endParaRPr>
          </a:p>
        </p:txBody>
      </p:sp>
      <p:pic>
        <p:nvPicPr>
          <p:cNvPr id="22531" name="Imagen 2"/>
          <p:cNvPicPr>
            <a:picLocks noChangeAspect="1"/>
          </p:cNvPicPr>
          <p:nvPr/>
        </p:nvPicPr>
        <p:blipFill>
          <a:blip r:embed="rId3" cstate="print"/>
          <a:srcRect l="3983" r="4202"/>
          <a:stretch>
            <a:fillRect/>
          </a:stretch>
        </p:blipFill>
        <p:spPr bwMode="auto">
          <a:xfrm>
            <a:off x="345018" y="1357313"/>
            <a:ext cx="3750733" cy="5283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2532" name="Imagen 6"/>
          <p:cNvPicPr>
            <a:picLocks noChangeAspect="1"/>
          </p:cNvPicPr>
          <p:nvPr/>
        </p:nvPicPr>
        <p:blipFill>
          <a:blip r:embed="rId4" cstate="print"/>
          <a:srcRect l="2" t="995" r="53690" b="11601"/>
          <a:stretch>
            <a:fillRect/>
          </a:stretch>
        </p:blipFill>
        <p:spPr bwMode="auto">
          <a:xfrm>
            <a:off x="10016068" y="1524001"/>
            <a:ext cx="1604433" cy="242887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2533" name="Imagen 7"/>
          <p:cNvPicPr>
            <a:picLocks noChangeAspect="1"/>
          </p:cNvPicPr>
          <p:nvPr/>
        </p:nvPicPr>
        <p:blipFill>
          <a:blip r:embed="rId4" cstate="print"/>
          <a:srcRect l="51299" t="993" r="2675" b="12431"/>
          <a:stretch>
            <a:fillRect/>
          </a:stretch>
        </p:blipFill>
        <p:spPr bwMode="auto">
          <a:xfrm>
            <a:off x="10016068" y="4090988"/>
            <a:ext cx="1604433" cy="2489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2534" name="Picture 3"/>
          <p:cNvPicPr>
            <a:picLocks noChangeAspect="1" noChangeArrowheads="1"/>
          </p:cNvPicPr>
          <p:nvPr/>
        </p:nvPicPr>
        <p:blipFill>
          <a:blip r:embed="rId5" cstate="print"/>
          <a:srcRect l="5682" t="47871" r="50755"/>
          <a:stretch>
            <a:fillRect/>
          </a:stretch>
        </p:blipFill>
        <p:spPr bwMode="auto">
          <a:xfrm>
            <a:off x="6953251" y="2571751"/>
            <a:ext cx="2476500" cy="26384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2535" name="CuadroTexto 3"/>
          <p:cNvSpPr txBox="1">
            <a:spLocks noChangeArrowheads="1"/>
          </p:cNvSpPr>
          <p:nvPr/>
        </p:nvSpPr>
        <p:spPr bwMode="auto">
          <a:xfrm>
            <a:off x="2190751" y="5500689"/>
            <a:ext cx="5990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solidFill>
                  <a:srgbClr val="FF0000"/>
                </a:solidFill>
              </a:rPr>
              <a:t>FCR</a:t>
            </a:r>
          </a:p>
        </p:txBody>
      </p:sp>
      <p:pic>
        <p:nvPicPr>
          <p:cNvPr id="22536" name="Picture 3"/>
          <p:cNvPicPr>
            <a:picLocks noChangeAspect="1" noChangeArrowheads="1"/>
          </p:cNvPicPr>
          <p:nvPr/>
        </p:nvPicPr>
        <p:blipFill>
          <a:blip r:embed="rId5" cstate="print"/>
          <a:srcRect l="52483" t="-214" r="3957" b="49149"/>
          <a:stretch>
            <a:fillRect/>
          </a:stretch>
        </p:blipFill>
        <p:spPr bwMode="auto">
          <a:xfrm>
            <a:off x="4271433" y="3857626"/>
            <a:ext cx="2601384" cy="27146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22537" name="Picture 3"/>
          <p:cNvPicPr>
            <a:picLocks noChangeAspect="1" noChangeArrowheads="1"/>
          </p:cNvPicPr>
          <p:nvPr/>
        </p:nvPicPr>
        <p:blipFill>
          <a:blip r:embed="rId5" cstate="print"/>
          <a:srcRect l="5682" r="48862" b="52553"/>
          <a:stretch>
            <a:fillRect/>
          </a:stretch>
        </p:blipFill>
        <p:spPr bwMode="auto">
          <a:xfrm>
            <a:off x="4284133" y="1393826"/>
            <a:ext cx="2573867" cy="2392363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882" y="2413404"/>
            <a:ext cx="3148584" cy="280568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2799" y="2404169"/>
            <a:ext cx="3754317" cy="280568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 cstate="print"/>
          <a:srcRect t="13405"/>
          <a:stretch/>
        </p:blipFill>
        <p:spPr>
          <a:xfrm>
            <a:off x="8692449" y="2357983"/>
            <a:ext cx="2877312" cy="280568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5" name="CuadroTexto 4"/>
          <p:cNvSpPr txBox="1"/>
          <p:nvPr/>
        </p:nvSpPr>
        <p:spPr>
          <a:xfrm>
            <a:off x="887771" y="315577"/>
            <a:ext cx="10477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i="1" dirty="0">
                <a:solidFill>
                  <a:srgbClr val="FFFF00"/>
                </a:solidFill>
              </a:rPr>
              <a:t>Técnica Quirúrgica de la Interposición Tendinosa con la totalidad del FCR</a:t>
            </a:r>
          </a:p>
        </p:txBody>
      </p:sp>
      <p:sp>
        <p:nvSpPr>
          <p:cNvPr id="6" name="CuadroTexto 6"/>
          <p:cNvSpPr txBox="1"/>
          <p:nvPr/>
        </p:nvSpPr>
        <p:spPr>
          <a:xfrm>
            <a:off x="683493" y="5698837"/>
            <a:ext cx="110476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Richard BURTON: </a:t>
            </a:r>
            <a:r>
              <a:rPr lang="es-ES" sz="2000" dirty="0" err="1">
                <a:solidFill>
                  <a:srgbClr val="FFFF00"/>
                </a:solidFill>
              </a:rPr>
              <a:t>Resection</a:t>
            </a:r>
            <a:r>
              <a:rPr lang="es-ES" sz="2000" dirty="0">
                <a:solidFill>
                  <a:srgbClr val="FFFF00"/>
                </a:solidFill>
              </a:rPr>
              <a:t>/</a:t>
            </a:r>
            <a:r>
              <a:rPr lang="es-ES" sz="2000" dirty="0" err="1">
                <a:solidFill>
                  <a:srgbClr val="FFFF00"/>
                </a:solidFill>
              </a:rPr>
              <a:t>Suspension</a:t>
            </a:r>
            <a:r>
              <a:rPr lang="es-ES" sz="2000" dirty="0">
                <a:solidFill>
                  <a:srgbClr val="FFFF00"/>
                </a:solidFill>
              </a:rPr>
              <a:t> </a:t>
            </a:r>
            <a:r>
              <a:rPr lang="es-ES" sz="2000" dirty="0" err="1">
                <a:solidFill>
                  <a:srgbClr val="FFFF00"/>
                </a:solidFill>
              </a:rPr>
              <a:t>Arthroplasty</a:t>
            </a:r>
            <a:r>
              <a:rPr lang="es-ES" sz="2000" dirty="0">
                <a:solidFill>
                  <a:srgbClr val="FFFF00"/>
                </a:solidFill>
              </a:rPr>
              <a:t> of </a:t>
            </a:r>
            <a:r>
              <a:rPr lang="es-ES" sz="2000" dirty="0" err="1">
                <a:solidFill>
                  <a:srgbClr val="FFFF00"/>
                </a:solidFill>
              </a:rPr>
              <a:t>the</a:t>
            </a:r>
            <a:r>
              <a:rPr lang="es-ES" sz="2000" dirty="0">
                <a:solidFill>
                  <a:srgbClr val="FFFF00"/>
                </a:solidFill>
              </a:rPr>
              <a:t> Basal </a:t>
            </a:r>
            <a:r>
              <a:rPr lang="es-ES" sz="2000" dirty="0" err="1">
                <a:solidFill>
                  <a:srgbClr val="FFFF00"/>
                </a:solidFill>
              </a:rPr>
              <a:t>Joint</a:t>
            </a:r>
            <a:r>
              <a:rPr lang="es-ES" sz="2000" dirty="0">
                <a:solidFill>
                  <a:srgbClr val="FFFF00"/>
                </a:solidFill>
              </a:rPr>
              <a:t> of </a:t>
            </a:r>
            <a:r>
              <a:rPr lang="es-ES" sz="2000" dirty="0" err="1">
                <a:solidFill>
                  <a:srgbClr val="FFFF00"/>
                </a:solidFill>
              </a:rPr>
              <a:t>the</a:t>
            </a:r>
            <a:r>
              <a:rPr lang="es-ES" sz="2000" dirty="0">
                <a:solidFill>
                  <a:srgbClr val="FFFF00"/>
                </a:solidFill>
              </a:rPr>
              <a:t> </a:t>
            </a:r>
            <a:r>
              <a:rPr lang="es-ES" sz="2000" dirty="0" err="1">
                <a:solidFill>
                  <a:srgbClr val="FFFF00"/>
                </a:solidFill>
              </a:rPr>
              <a:t>Thumb</a:t>
            </a:r>
            <a:r>
              <a:rPr lang="es-ES" sz="2000" dirty="0">
                <a:solidFill>
                  <a:srgbClr val="FFFF00"/>
                </a:solidFill>
              </a:rPr>
              <a:t> </a:t>
            </a:r>
            <a:r>
              <a:rPr lang="es-ES" sz="2000" dirty="0" err="1">
                <a:solidFill>
                  <a:srgbClr val="FFFF00"/>
                </a:solidFill>
              </a:rPr>
              <a:t>for</a:t>
            </a:r>
            <a:r>
              <a:rPr lang="es-ES" sz="2000" dirty="0">
                <a:solidFill>
                  <a:srgbClr val="FFFF00"/>
                </a:solidFill>
              </a:rPr>
              <a:t> </a:t>
            </a:r>
            <a:r>
              <a:rPr lang="es-ES" sz="2000" dirty="0" err="1">
                <a:solidFill>
                  <a:srgbClr val="FFFF00"/>
                </a:solidFill>
              </a:rPr>
              <a:t>Osteoarthritis</a:t>
            </a:r>
            <a:endParaRPr lang="es-ES" sz="2000" dirty="0">
              <a:solidFill>
                <a:srgbClr val="FFFF00"/>
              </a:solidFill>
            </a:endParaRPr>
          </a:p>
          <a:p>
            <a:r>
              <a:rPr lang="es-ES" sz="2000" dirty="0"/>
              <a:t>                                       in </a:t>
            </a:r>
            <a:r>
              <a:rPr lang="es-ES" sz="2000" i="1" dirty="0">
                <a:solidFill>
                  <a:srgbClr val="FFC000"/>
                </a:solidFill>
              </a:rPr>
              <a:t>´The Hand</a:t>
            </a:r>
            <a:r>
              <a:rPr lang="es-ES" sz="2000" dirty="0"/>
              <a:t>´(ed. J. </a:t>
            </a:r>
            <a:r>
              <a:rPr lang="es-ES" sz="2000" dirty="0" err="1"/>
              <a:t>Strickland</a:t>
            </a:r>
            <a:r>
              <a:rPr lang="es-ES" sz="2000" dirty="0"/>
              <a:t>) , </a:t>
            </a:r>
            <a:r>
              <a:rPr lang="es-ES" sz="2000" dirty="0" err="1"/>
              <a:t>chapter</a:t>
            </a:r>
            <a:r>
              <a:rPr lang="es-ES" sz="2000" dirty="0"/>
              <a:t> 31, </a:t>
            </a:r>
            <a:r>
              <a:rPr lang="es-ES" sz="2000" dirty="0" err="1"/>
              <a:t>Lippincott-Raven</a:t>
            </a:r>
            <a:r>
              <a:rPr lang="es-ES" sz="2000" dirty="0"/>
              <a:t>, 1998</a:t>
            </a:r>
          </a:p>
        </p:txBody>
      </p:sp>
      <p:sp>
        <p:nvSpPr>
          <p:cNvPr id="7" name="CuadroTexto 5"/>
          <p:cNvSpPr txBox="1"/>
          <p:nvPr/>
        </p:nvSpPr>
        <p:spPr>
          <a:xfrm>
            <a:off x="363172" y="1130229"/>
            <a:ext cx="119414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   Proporciona un mayor volumen de la ´anchoa´ tendinosa del FCR , mejorando su efecto</a:t>
            </a:r>
          </a:p>
          <a:p>
            <a:r>
              <a:rPr lang="es-ES" sz="2400" dirty="0"/>
              <a:t>amortiguador. A la vez, elimina el riesgo de ´tendinitis´ de la </a:t>
            </a:r>
            <a:r>
              <a:rPr lang="es-ES" sz="2400" dirty="0" err="1"/>
              <a:t>bandeleta</a:t>
            </a:r>
            <a:r>
              <a:rPr lang="es-ES" sz="2400" dirty="0"/>
              <a:t> del FCR conservada.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1334" y="231181"/>
            <a:ext cx="3828288" cy="5806440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 cstate="print"/>
          <a:srcRect r="17088"/>
          <a:stretch/>
        </p:blipFill>
        <p:spPr>
          <a:xfrm flipH="1">
            <a:off x="6487063" y="231181"/>
            <a:ext cx="3325534" cy="5765666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5" name="Flecha derecha 2"/>
          <p:cNvSpPr/>
          <p:nvPr/>
        </p:nvSpPr>
        <p:spPr>
          <a:xfrm>
            <a:off x="5710687" y="2855343"/>
            <a:ext cx="646979" cy="621102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4656647" y="6220724"/>
            <a:ext cx="2821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Plastia con el FCR completo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rcRect b="17701"/>
          <a:stretch>
            <a:fillRect/>
          </a:stretch>
        </p:blipFill>
        <p:spPr>
          <a:xfrm>
            <a:off x="1012638" y="187817"/>
            <a:ext cx="5935005" cy="448265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 cstate="print"/>
          <a:srcRect l="13711" t="4167" r="14489" b="15859"/>
          <a:stretch/>
        </p:blipFill>
        <p:spPr>
          <a:xfrm>
            <a:off x="7824664" y="4057649"/>
            <a:ext cx="3443412" cy="248602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3515" y="4450035"/>
            <a:ext cx="2982548" cy="2126610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sp>
        <p:nvSpPr>
          <p:cNvPr id="5" name="CuadroTexto 4"/>
          <p:cNvSpPr txBox="1"/>
          <p:nvPr/>
        </p:nvSpPr>
        <p:spPr>
          <a:xfrm>
            <a:off x="8202457" y="2871725"/>
            <a:ext cx="29851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/>
              <a:t>            </a:t>
            </a:r>
            <a:r>
              <a:rPr lang="es-ES" sz="2400" b="1" dirty="0">
                <a:solidFill>
                  <a:srgbClr val="FFFF00"/>
                </a:solidFill>
              </a:rPr>
              <a:t>SCHEKER</a:t>
            </a:r>
          </a:p>
          <a:p>
            <a:r>
              <a:rPr lang="es-ES" sz="2400" b="1" dirty="0"/>
              <a:t>Suspensión dinámica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351" r="40971" b="15514"/>
          <a:stretch/>
        </p:blipFill>
        <p:spPr>
          <a:xfrm>
            <a:off x="8793659" y="517348"/>
            <a:ext cx="1823411" cy="2310258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6620" y="1727372"/>
            <a:ext cx="2281352" cy="372766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9957" y="1699237"/>
            <a:ext cx="2449197" cy="372766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" name="CuadroTexto 3"/>
          <p:cNvSpPr txBox="1"/>
          <p:nvPr/>
        </p:nvSpPr>
        <p:spPr>
          <a:xfrm>
            <a:off x="2256528" y="38100"/>
            <a:ext cx="724108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               </a:t>
            </a:r>
            <a:r>
              <a:rPr lang="es-ES" sz="3200" dirty="0" err="1">
                <a:solidFill>
                  <a:srgbClr val="FFFF00"/>
                </a:solidFill>
              </a:rPr>
              <a:t>First</a:t>
            </a:r>
            <a:r>
              <a:rPr lang="es-ES" sz="3200" dirty="0">
                <a:solidFill>
                  <a:srgbClr val="FFFF00"/>
                </a:solidFill>
              </a:rPr>
              <a:t> </a:t>
            </a:r>
            <a:r>
              <a:rPr lang="es-ES" sz="3200" dirty="0" err="1">
                <a:solidFill>
                  <a:srgbClr val="FFFF00"/>
                </a:solidFill>
              </a:rPr>
              <a:t>carpometacarpal</a:t>
            </a:r>
            <a:r>
              <a:rPr lang="es-ES" sz="3200" dirty="0">
                <a:solidFill>
                  <a:srgbClr val="FFFF00"/>
                </a:solidFill>
              </a:rPr>
              <a:t> </a:t>
            </a:r>
            <a:r>
              <a:rPr lang="es-ES" sz="3200" dirty="0" err="1">
                <a:solidFill>
                  <a:srgbClr val="FFFF00"/>
                </a:solidFill>
              </a:rPr>
              <a:t>joint</a:t>
            </a:r>
            <a:r>
              <a:rPr lang="es-ES" sz="3200" dirty="0">
                <a:solidFill>
                  <a:srgbClr val="FFFF00"/>
                </a:solidFill>
              </a:rPr>
              <a:t> </a:t>
            </a:r>
            <a:r>
              <a:rPr lang="es-ES" sz="3200" dirty="0" err="1">
                <a:solidFill>
                  <a:srgbClr val="FFFF00"/>
                </a:solidFill>
              </a:rPr>
              <a:t>arthritis</a:t>
            </a:r>
            <a:endParaRPr lang="es-ES" sz="2800" dirty="0">
              <a:solidFill>
                <a:srgbClr val="FFFF00"/>
              </a:solidFill>
            </a:endParaRPr>
          </a:p>
          <a:p>
            <a:r>
              <a:rPr lang="es-ES" sz="2800" dirty="0"/>
              <a:t>                                         </a:t>
            </a:r>
            <a:r>
              <a:rPr lang="es-ES" sz="2400" dirty="0"/>
              <a:t>LIVESEY et al</a:t>
            </a:r>
            <a:endParaRPr lang="es-ES" sz="2800" dirty="0"/>
          </a:p>
          <a:p>
            <a:r>
              <a:rPr lang="es-ES" sz="2800" dirty="0"/>
              <a:t>                   </a:t>
            </a:r>
            <a:r>
              <a:rPr lang="es-ES" sz="2400" dirty="0">
                <a:solidFill>
                  <a:srgbClr val="FFC000"/>
                </a:solidFill>
              </a:rPr>
              <a:t>J Hand </a:t>
            </a:r>
            <a:r>
              <a:rPr lang="es-ES" sz="2400" dirty="0" err="1">
                <a:solidFill>
                  <a:srgbClr val="FFC000"/>
                </a:solidFill>
              </a:rPr>
              <a:t>Surg</a:t>
            </a:r>
            <a:r>
              <a:rPr lang="es-ES" sz="2400" dirty="0">
                <a:solidFill>
                  <a:srgbClr val="FFC000"/>
                </a:solidFill>
              </a:rPr>
              <a:t> (</a:t>
            </a:r>
            <a:r>
              <a:rPr lang="es-ES" sz="2000" dirty="0">
                <a:solidFill>
                  <a:srgbClr val="FFC000"/>
                </a:solidFill>
              </a:rPr>
              <a:t>Br </a:t>
            </a:r>
            <a:r>
              <a:rPr lang="es-ES" sz="1600" dirty="0">
                <a:solidFill>
                  <a:srgbClr val="FFC000"/>
                </a:solidFill>
              </a:rPr>
              <a:t>&amp; </a:t>
            </a:r>
            <a:r>
              <a:rPr lang="es-ES" sz="2000" dirty="0">
                <a:solidFill>
                  <a:srgbClr val="FFC000"/>
                </a:solidFill>
              </a:rPr>
              <a:t>E</a:t>
            </a:r>
            <a:r>
              <a:rPr lang="es-ES" sz="2400" dirty="0">
                <a:solidFill>
                  <a:srgbClr val="FFC000"/>
                </a:solidFill>
              </a:rPr>
              <a:t>),1996, 21,2:182-8</a:t>
            </a:r>
          </a:p>
          <a:p>
            <a:endParaRPr lang="es-ES" sz="2800" dirty="0"/>
          </a:p>
        </p:txBody>
      </p:sp>
      <p:sp>
        <p:nvSpPr>
          <p:cNvPr id="5" name="CuadroTexto 4"/>
          <p:cNvSpPr txBox="1"/>
          <p:nvPr/>
        </p:nvSpPr>
        <p:spPr>
          <a:xfrm>
            <a:off x="6558182" y="4080656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solidFill>
                  <a:srgbClr val="FF0000"/>
                </a:solidFill>
              </a:rPr>
              <a:t>  FCR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563281" y="5010149"/>
            <a:ext cx="682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Volar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452343" y="4987848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Dorsal</a:t>
            </a:r>
          </a:p>
        </p:txBody>
      </p:sp>
      <p:sp>
        <p:nvSpPr>
          <p:cNvPr id="8" name="CuadroTexto 8"/>
          <p:cNvSpPr txBox="1"/>
          <p:nvPr/>
        </p:nvSpPr>
        <p:spPr>
          <a:xfrm>
            <a:off x="5532034" y="4052521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solidFill>
                  <a:srgbClr val="FF0000"/>
                </a:solidFill>
              </a:rPr>
              <a:t>ECRL</a:t>
            </a:r>
          </a:p>
        </p:txBody>
      </p:sp>
      <p:pic>
        <p:nvPicPr>
          <p:cNvPr id="12" name="Imagen 12"/>
          <p:cNvPicPr>
            <a:picLocks noChangeAspect="1"/>
          </p:cNvPicPr>
          <p:nvPr/>
        </p:nvPicPr>
        <p:blipFill rotWithShape="1">
          <a:blip r:embed="rId5" cstate="print"/>
          <a:srcRect t="10111"/>
          <a:stretch/>
        </p:blipFill>
        <p:spPr>
          <a:xfrm>
            <a:off x="360810" y="2756780"/>
            <a:ext cx="2589089" cy="1648664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sp>
        <p:nvSpPr>
          <p:cNvPr id="14" name="CuadroTexto 14"/>
          <p:cNvSpPr txBox="1"/>
          <p:nvPr/>
        </p:nvSpPr>
        <p:spPr>
          <a:xfrm>
            <a:off x="722336" y="4592699"/>
            <a:ext cx="15434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Rx</a:t>
            </a:r>
            <a:r>
              <a:rPr lang="es-ES" dirty="0"/>
              <a:t> ´forzadas´.</a:t>
            </a:r>
          </a:p>
          <a:p>
            <a:r>
              <a:rPr lang="es-ES" dirty="0"/>
              <a:t>Presión </a:t>
            </a:r>
            <a:r>
              <a:rPr lang="es-ES" sz="2400" dirty="0"/>
              <a:t>2</a:t>
            </a:r>
            <a:r>
              <a:rPr lang="es-ES" dirty="0"/>
              <a:t> PSI</a:t>
            </a:r>
          </a:p>
        </p:txBody>
      </p:sp>
      <p:sp>
        <p:nvSpPr>
          <p:cNvPr id="15" name="CuadroTexto 15"/>
          <p:cNvSpPr txBox="1"/>
          <p:nvPr/>
        </p:nvSpPr>
        <p:spPr>
          <a:xfrm>
            <a:off x="2613953" y="5595132"/>
            <a:ext cx="8035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Relleno con FCR + Estabilización con </a:t>
            </a:r>
            <a:r>
              <a:rPr lang="es-ES" dirty="0" smtClean="0"/>
              <a:t>ECRL. Mejor </a:t>
            </a:r>
            <a:r>
              <a:rPr lang="es-ES" dirty="0"/>
              <a:t>resultado que con la extirpación </a:t>
            </a:r>
            <a:r>
              <a:rPr lang="es-ES" dirty="0" smtClean="0"/>
              <a:t>del Trapecio </a:t>
            </a:r>
            <a:r>
              <a:rPr lang="es-ES" dirty="0"/>
              <a:t>y relleno con ´anchoa´ del </a:t>
            </a:r>
            <a:r>
              <a:rPr lang="es-ES" dirty="0" smtClean="0"/>
              <a:t>PL</a:t>
            </a:r>
            <a:endParaRPr lang="es-ES" dirty="0"/>
          </a:p>
        </p:txBody>
      </p:sp>
      <p:sp>
        <p:nvSpPr>
          <p:cNvPr id="16" name="CuadroTexto 16"/>
          <p:cNvSpPr txBox="1"/>
          <p:nvPr/>
        </p:nvSpPr>
        <p:spPr>
          <a:xfrm>
            <a:off x="185332" y="1699347"/>
            <a:ext cx="3261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FFFF00"/>
                </a:solidFill>
              </a:rPr>
              <a:t>La reconstrucción ligamentosa </a:t>
            </a:r>
            <a:endParaRPr lang="es-ES" dirty="0" smtClean="0">
              <a:solidFill>
                <a:srgbClr val="FFFF00"/>
              </a:solidFill>
            </a:endParaRPr>
          </a:p>
          <a:p>
            <a:pPr algn="ctr"/>
            <a:r>
              <a:rPr lang="es-ES" dirty="0" smtClean="0">
                <a:solidFill>
                  <a:srgbClr val="FFFF00"/>
                </a:solidFill>
              </a:rPr>
              <a:t>NO </a:t>
            </a:r>
            <a:r>
              <a:rPr lang="es-ES" dirty="0">
                <a:solidFill>
                  <a:srgbClr val="FFFF00"/>
                </a:solidFill>
              </a:rPr>
              <a:t>evita el colapso del pulgar bajo carga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1" y="4500563"/>
            <a:ext cx="35179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1" y="2571751"/>
            <a:ext cx="398356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51" y="214313"/>
            <a:ext cx="822960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Imagen 6"/>
          <p:cNvPicPr>
            <a:picLocks noChangeAspect="1"/>
          </p:cNvPicPr>
          <p:nvPr/>
        </p:nvPicPr>
        <p:blipFill>
          <a:blip r:embed="rId6" cstate="print"/>
          <a:srcRect r="1402"/>
          <a:stretch>
            <a:fillRect/>
          </a:stretch>
        </p:blipFill>
        <p:spPr bwMode="auto">
          <a:xfrm>
            <a:off x="9620251" y="285750"/>
            <a:ext cx="1902883" cy="19510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4822" name="Picture 4"/>
          <p:cNvPicPr>
            <a:picLocks noChangeAspect="1" noChangeArrowheads="1"/>
          </p:cNvPicPr>
          <p:nvPr/>
        </p:nvPicPr>
        <p:blipFill>
          <a:blip r:embed="rId7" cstate="print"/>
          <a:srcRect r="5377"/>
          <a:stretch>
            <a:fillRect/>
          </a:stretch>
        </p:blipFill>
        <p:spPr bwMode="auto">
          <a:xfrm>
            <a:off x="7620000" y="2857500"/>
            <a:ext cx="2607733" cy="337185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463338" y="-472570"/>
            <a:ext cx="3115187" cy="4522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CuadroTexto"/>
          <p:cNvSpPr txBox="1"/>
          <p:nvPr/>
        </p:nvSpPr>
        <p:spPr>
          <a:xfrm>
            <a:off x="7090116" y="2912013"/>
            <a:ext cx="3910819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bg1"/>
                </a:solidFill>
              </a:rPr>
              <a:t>Artroscopio</a:t>
            </a:r>
            <a:r>
              <a:rPr lang="es-ES" dirty="0" smtClean="0">
                <a:solidFill>
                  <a:schemeClr val="bg1"/>
                </a:solidFill>
              </a:rPr>
              <a:t> de </a:t>
            </a:r>
            <a:r>
              <a:rPr lang="es-ES" dirty="0" err="1" smtClean="0">
                <a:solidFill>
                  <a:schemeClr val="bg1"/>
                </a:solidFill>
              </a:rPr>
              <a:t>Watanabe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34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315979" y="-1341623"/>
            <a:ext cx="2260696" cy="576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41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3308086" y="513854"/>
            <a:ext cx="459996" cy="48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1434904" y="4037427"/>
            <a:ext cx="8961120" cy="224676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 err="1" smtClean="0">
                <a:solidFill>
                  <a:srgbClr val="00B0F0"/>
                </a:solidFill>
              </a:rPr>
              <a:t>Menon</a:t>
            </a:r>
            <a:r>
              <a:rPr lang="es-ES" sz="2800" dirty="0" smtClean="0">
                <a:solidFill>
                  <a:srgbClr val="00B0F0"/>
                </a:solidFill>
              </a:rPr>
              <a:t> J </a:t>
            </a:r>
            <a:r>
              <a:rPr lang="es-ES" sz="2800" dirty="0" err="1" smtClean="0"/>
              <a:t>Arthoscopic</a:t>
            </a:r>
            <a:r>
              <a:rPr lang="es-ES" sz="2800" dirty="0" smtClean="0"/>
              <a:t> </a:t>
            </a:r>
            <a:r>
              <a:rPr lang="es-ES" sz="2800" dirty="0" err="1" smtClean="0"/>
              <a:t>management</a:t>
            </a:r>
            <a:r>
              <a:rPr lang="es-ES" sz="2800" dirty="0" smtClean="0"/>
              <a:t> of </a:t>
            </a:r>
            <a:r>
              <a:rPr lang="es-ES" sz="2800" dirty="0" err="1" smtClean="0"/>
              <a:t>trapezio-metacarpal</a:t>
            </a:r>
            <a:r>
              <a:rPr lang="es-ES" sz="2800" dirty="0" smtClean="0"/>
              <a:t> </a:t>
            </a:r>
            <a:r>
              <a:rPr lang="es-ES" sz="2800" dirty="0" err="1" smtClean="0"/>
              <a:t>joint</a:t>
            </a:r>
            <a:r>
              <a:rPr lang="es-ES" sz="2800" dirty="0" smtClean="0"/>
              <a:t> </a:t>
            </a:r>
            <a:r>
              <a:rPr lang="es-ES" sz="2800" dirty="0" err="1" smtClean="0"/>
              <a:t>arthritisof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thumb</a:t>
            </a:r>
            <a:r>
              <a:rPr lang="es-ES" sz="2800" dirty="0" smtClean="0"/>
              <a:t>. </a:t>
            </a:r>
            <a:r>
              <a:rPr lang="es-ES" sz="2800" dirty="0" err="1" smtClean="0"/>
              <a:t>Arthroscopy</a:t>
            </a:r>
            <a:r>
              <a:rPr lang="es-ES" sz="2800" dirty="0" smtClean="0"/>
              <a:t>, </a:t>
            </a:r>
            <a:r>
              <a:rPr lang="es-ES" sz="2800" dirty="0" smtClean="0">
                <a:solidFill>
                  <a:srgbClr val="00B0F0"/>
                </a:solidFill>
              </a:rPr>
              <a:t>1996</a:t>
            </a:r>
            <a:r>
              <a:rPr lang="es-ES" sz="2800" dirty="0" smtClean="0"/>
              <a:t>; 12: 581-7</a:t>
            </a:r>
          </a:p>
          <a:p>
            <a:endParaRPr lang="es-ES" sz="2800" dirty="0" smtClean="0"/>
          </a:p>
          <a:p>
            <a:r>
              <a:rPr lang="es-ES" sz="2800" dirty="0" smtClean="0">
                <a:solidFill>
                  <a:srgbClr val="FFFF00"/>
                </a:solidFill>
              </a:rPr>
              <a:t>- Resección parcial trapecio</a:t>
            </a:r>
          </a:p>
          <a:p>
            <a:r>
              <a:rPr lang="es-ES" sz="2800" dirty="0" smtClean="0">
                <a:solidFill>
                  <a:srgbClr val="FFFF00"/>
                </a:solidFill>
              </a:rPr>
              <a:t>- Interposición</a:t>
            </a:r>
            <a:endParaRPr lang="es-E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592" y="215412"/>
            <a:ext cx="67151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7405" y="2715725"/>
            <a:ext cx="2219325" cy="180975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46592" y="2572850"/>
            <a:ext cx="2143125" cy="27432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2592" y="3644412"/>
            <a:ext cx="4071938" cy="286067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1751" y="2357438"/>
            <a:ext cx="5425016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 t="52238" r="41269"/>
          <a:stretch>
            <a:fillRect/>
          </a:stretch>
        </p:blipFill>
        <p:spPr bwMode="auto">
          <a:xfrm>
            <a:off x="1143001" y="3643313"/>
            <a:ext cx="4095751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1" y="571501"/>
            <a:ext cx="28321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6" cstate="print"/>
          <a:srcRect b="13565"/>
          <a:stretch>
            <a:fillRect/>
          </a:stretch>
        </p:blipFill>
        <p:spPr bwMode="auto">
          <a:xfrm>
            <a:off x="5334001" y="214313"/>
            <a:ext cx="645795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0" y="1285875"/>
            <a:ext cx="571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8" cstate="print"/>
          <a:srcRect t="4559"/>
          <a:stretch>
            <a:fillRect/>
          </a:stretch>
        </p:blipFill>
        <p:spPr bwMode="auto">
          <a:xfrm>
            <a:off x="3429001" y="1714501"/>
            <a:ext cx="2588684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3759" y="1641964"/>
            <a:ext cx="27336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2759" y="1784839"/>
            <a:ext cx="3605212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uadroTexto 4"/>
          <p:cNvSpPr txBox="1">
            <a:spLocks noChangeArrowheads="1"/>
          </p:cNvSpPr>
          <p:nvPr/>
        </p:nvSpPr>
        <p:spPr bwMode="auto">
          <a:xfrm>
            <a:off x="698110" y="4505839"/>
            <a:ext cx="10738924" cy="181588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i="1" dirty="0"/>
              <a:t>Estudio sobre 162 pacientes (183 pulgares), sin encontrar diferencias significativas, entre la simple extirpación del trapecio, la asociación de una ´anchoa´ del PL, y la técnica de LRTI. La evaluación se hizo al año de la cirugía. </a:t>
            </a:r>
          </a:p>
        </p:txBody>
      </p:sp>
      <p:pic>
        <p:nvPicPr>
          <p:cNvPr id="52227" name="Imagen 7"/>
          <p:cNvPicPr>
            <a:picLocks noChangeAspect="1"/>
          </p:cNvPicPr>
          <p:nvPr/>
        </p:nvPicPr>
        <p:blipFill>
          <a:blip r:embed="rId3" cstate="print"/>
          <a:srcRect l="-1144" t="2" r="1144" b="5266"/>
          <a:stretch>
            <a:fillRect/>
          </a:stretch>
        </p:blipFill>
        <p:spPr bwMode="auto">
          <a:xfrm>
            <a:off x="8101818" y="745002"/>
            <a:ext cx="3318933" cy="26416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52228" name="CuadroTexto 1"/>
          <p:cNvSpPr txBox="1">
            <a:spLocks noChangeArrowheads="1"/>
          </p:cNvSpPr>
          <p:nvPr/>
        </p:nvSpPr>
        <p:spPr bwMode="auto">
          <a:xfrm>
            <a:off x="8756033" y="3464609"/>
            <a:ext cx="22964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600" dirty="0"/>
              <a:t> Tim DAVIS        </a:t>
            </a:r>
            <a:r>
              <a:rPr lang="es-ES" sz="1600" dirty="0" err="1"/>
              <a:t>Joe</a:t>
            </a:r>
            <a:r>
              <a:rPr lang="es-ES" sz="1600" dirty="0"/>
              <a:t> DIAS</a:t>
            </a:r>
          </a:p>
          <a:p>
            <a:r>
              <a:rPr lang="es-ES" sz="1600" dirty="0" err="1"/>
              <a:t>Nottihgham</a:t>
            </a:r>
            <a:r>
              <a:rPr lang="es-ES" sz="1600" dirty="0"/>
              <a:t>        </a:t>
            </a:r>
            <a:r>
              <a:rPr lang="es-ES" sz="1600" dirty="0" err="1"/>
              <a:t>Leicester</a:t>
            </a:r>
            <a:endParaRPr lang="es-ES" sz="1600" dirty="0"/>
          </a:p>
        </p:txBody>
      </p:sp>
      <p:sp>
        <p:nvSpPr>
          <p:cNvPr id="52229" name="8 Rectángulo"/>
          <p:cNvSpPr>
            <a:spLocks noChangeArrowheads="1"/>
          </p:cNvSpPr>
          <p:nvPr/>
        </p:nvSpPr>
        <p:spPr bwMode="auto">
          <a:xfrm>
            <a:off x="426429" y="1351819"/>
            <a:ext cx="742334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rgbClr val="FFFF00"/>
                </a:solidFill>
              </a:rPr>
              <a:t>Tim DAVIS, Owen BRADY, Joseph DIAS </a:t>
            </a:r>
          </a:p>
          <a:p>
            <a:pPr algn="ctr"/>
            <a:r>
              <a:rPr lang="es-ES" sz="2400" dirty="0" err="1"/>
              <a:t>Excision</a:t>
            </a:r>
            <a:r>
              <a:rPr lang="es-ES" sz="2400" dirty="0"/>
              <a:t> of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trapezium</a:t>
            </a:r>
            <a:r>
              <a:rPr lang="es-ES" sz="2400" dirty="0"/>
              <a:t> </a:t>
            </a:r>
            <a:r>
              <a:rPr lang="es-ES" sz="2400" dirty="0" err="1"/>
              <a:t>for</a:t>
            </a:r>
            <a:r>
              <a:rPr lang="es-ES" sz="2400" dirty="0"/>
              <a:t> </a:t>
            </a:r>
            <a:r>
              <a:rPr lang="es-ES" sz="2400" dirty="0" err="1"/>
              <a:t>osteoarthritis</a:t>
            </a:r>
            <a:r>
              <a:rPr lang="es-ES" sz="2400" dirty="0"/>
              <a:t> of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trapeziometacarpal</a:t>
            </a:r>
            <a:r>
              <a:rPr lang="es-ES" sz="2400" dirty="0"/>
              <a:t> </a:t>
            </a:r>
            <a:r>
              <a:rPr lang="es-ES" sz="2400" dirty="0" err="1"/>
              <a:t>joint</a:t>
            </a:r>
            <a:r>
              <a:rPr lang="es-ES" sz="2400" dirty="0"/>
              <a:t> : a </a:t>
            </a:r>
            <a:r>
              <a:rPr lang="es-ES" sz="2400" dirty="0" err="1"/>
              <a:t>study</a:t>
            </a:r>
            <a:r>
              <a:rPr lang="es-ES" sz="2400" dirty="0"/>
              <a:t> of </a:t>
            </a:r>
            <a:r>
              <a:rPr lang="es-ES" sz="2400" dirty="0" err="1"/>
              <a:t>the</a:t>
            </a:r>
            <a:r>
              <a:rPr lang="es-ES" sz="2400" dirty="0"/>
              <a:t> </a:t>
            </a:r>
            <a:r>
              <a:rPr lang="es-ES" sz="2400" dirty="0" err="1"/>
              <a:t>benefit</a:t>
            </a:r>
            <a:r>
              <a:rPr lang="es-ES" sz="2400" dirty="0"/>
              <a:t> of </a:t>
            </a:r>
            <a:r>
              <a:rPr lang="es-ES" sz="2400" dirty="0" err="1"/>
              <a:t>ligament</a:t>
            </a:r>
            <a:r>
              <a:rPr lang="es-ES" sz="2400" dirty="0"/>
              <a:t> </a:t>
            </a:r>
            <a:r>
              <a:rPr lang="es-ES" sz="2400" dirty="0" err="1"/>
              <a:t>reconstruction</a:t>
            </a:r>
            <a:r>
              <a:rPr lang="es-ES" sz="2400" dirty="0"/>
              <a:t> of </a:t>
            </a:r>
            <a:r>
              <a:rPr lang="es-ES" sz="2400" dirty="0" err="1"/>
              <a:t>tendon</a:t>
            </a:r>
            <a:r>
              <a:rPr lang="es-ES" sz="2400" dirty="0"/>
              <a:t> </a:t>
            </a:r>
            <a:r>
              <a:rPr lang="es-ES" sz="2400" dirty="0" err="1"/>
              <a:t>interposition</a:t>
            </a:r>
            <a:r>
              <a:rPr lang="es-ES" sz="2400" dirty="0"/>
              <a:t>. </a:t>
            </a:r>
          </a:p>
          <a:p>
            <a:pPr algn="ctr"/>
            <a:r>
              <a:rPr lang="es-ES" sz="2400" dirty="0">
                <a:solidFill>
                  <a:srgbClr val="FFC000"/>
                </a:solidFill>
              </a:rPr>
              <a:t>J </a:t>
            </a:r>
            <a:r>
              <a:rPr lang="es-ES" sz="2400" dirty="0" err="1">
                <a:solidFill>
                  <a:srgbClr val="FFC000"/>
                </a:solidFill>
              </a:rPr>
              <a:t>Hand</a:t>
            </a:r>
            <a:r>
              <a:rPr lang="es-ES" sz="2400" dirty="0">
                <a:solidFill>
                  <a:srgbClr val="FFC000"/>
                </a:solidFill>
              </a:rPr>
              <a:t> </a:t>
            </a:r>
            <a:r>
              <a:rPr lang="es-ES" sz="2400" dirty="0" err="1">
                <a:solidFill>
                  <a:srgbClr val="FFC000"/>
                </a:solidFill>
              </a:rPr>
              <a:t>Surg</a:t>
            </a:r>
            <a:r>
              <a:rPr lang="es-ES" sz="2400" dirty="0">
                <a:solidFill>
                  <a:srgbClr val="FFC000"/>
                </a:solidFill>
              </a:rPr>
              <a:t> (Am) ,2004, 29: 1069-1077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 b="23903"/>
          <a:stretch>
            <a:fillRect/>
          </a:stretch>
        </p:blipFill>
        <p:spPr bwMode="auto">
          <a:xfrm>
            <a:off x="3297555" y="2013868"/>
            <a:ext cx="5114925" cy="113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8004" y="3143910"/>
            <a:ext cx="3357563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8537" y="3400299"/>
            <a:ext cx="7297834" cy="89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Conector recto"/>
          <p:cNvCxnSpPr/>
          <p:nvPr/>
        </p:nvCxnSpPr>
        <p:spPr>
          <a:xfrm>
            <a:off x="5647520" y="3618035"/>
            <a:ext cx="38600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81354" y="4360985"/>
            <a:ext cx="11910646" cy="1406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80148" y="704528"/>
            <a:ext cx="1435188" cy="1326154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 cstate="print"/>
          <a:srcRect r="21053" b="16876"/>
          <a:stretch>
            <a:fillRect/>
          </a:stretch>
        </p:blipFill>
        <p:spPr bwMode="auto">
          <a:xfrm>
            <a:off x="10588798" y="2082019"/>
            <a:ext cx="1224943" cy="1521509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cxnSp>
        <p:nvCxnSpPr>
          <p:cNvPr id="11" name="10 Conector recto"/>
          <p:cNvCxnSpPr/>
          <p:nvPr/>
        </p:nvCxnSpPr>
        <p:spPr>
          <a:xfrm>
            <a:off x="6607640" y="4062924"/>
            <a:ext cx="259344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61578" y="548639"/>
            <a:ext cx="3818718" cy="134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/>
          <p:cNvSpPr txBox="1"/>
          <p:nvPr/>
        </p:nvSpPr>
        <p:spPr>
          <a:xfrm>
            <a:off x="604909" y="0"/>
            <a:ext cx="10986868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FFFF00"/>
                </a:solidFill>
              </a:rPr>
              <a:t>ARTROPLASTIA DE RESECCIÓN-DISTRACCIÓN-HEMATOMA</a:t>
            </a:r>
            <a:endParaRPr lang="es-ES" sz="2400" dirty="0">
              <a:solidFill>
                <a:srgbClr val="FFFF00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99859" y="958360"/>
            <a:ext cx="2643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16 Conector recto"/>
          <p:cNvCxnSpPr/>
          <p:nvPr/>
        </p:nvCxnSpPr>
        <p:spPr>
          <a:xfrm>
            <a:off x="3615397" y="1800665"/>
            <a:ext cx="43609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5062025" y="1798320"/>
            <a:ext cx="43609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28 Grupo"/>
          <p:cNvGrpSpPr/>
          <p:nvPr/>
        </p:nvGrpSpPr>
        <p:grpSpPr>
          <a:xfrm>
            <a:off x="357920" y="4980623"/>
            <a:ext cx="4176712" cy="1701531"/>
            <a:chOff x="273514" y="4924353"/>
            <a:chExt cx="4176712" cy="1701531"/>
          </a:xfrm>
        </p:grpSpPr>
        <p:pic>
          <p:nvPicPr>
            <p:cNvPr id="19" name="Picture 6"/>
            <p:cNvPicPr>
              <a:picLocks noChangeAspect="1" noChangeArrowheads="1"/>
            </p:cNvPicPr>
            <p:nvPr/>
          </p:nvPicPr>
          <p:blipFill>
            <a:blip r:embed="rId10" cstate="print"/>
            <a:srcRect l="16180" t="57378" r="64323" b="15300"/>
            <a:stretch>
              <a:fillRect/>
            </a:stretch>
          </p:blipFill>
          <p:spPr bwMode="auto">
            <a:xfrm>
              <a:off x="273514" y="4930458"/>
              <a:ext cx="2152065" cy="1695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7"/>
            <p:cNvPicPr>
              <a:picLocks noChangeAspect="1" noChangeArrowheads="1"/>
            </p:cNvPicPr>
            <p:nvPr/>
          </p:nvPicPr>
          <p:blipFill>
            <a:blip r:embed="rId11" cstate="print"/>
            <a:srcRect l="16208" t="55161" r="65910" b="18742"/>
            <a:stretch>
              <a:fillRect/>
            </a:stretch>
          </p:blipFill>
          <p:spPr bwMode="auto">
            <a:xfrm>
              <a:off x="2377062" y="4924353"/>
              <a:ext cx="2073164" cy="1701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12" cstate="print"/>
          <a:srcRect l="11070" t="36729" r="37776" b="15677"/>
          <a:stretch>
            <a:fillRect/>
          </a:stretch>
        </p:blipFill>
        <p:spPr bwMode="auto">
          <a:xfrm>
            <a:off x="8402808" y="4984578"/>
            <a:ext cx="3581706" cy="1873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3" cstate="print"/>
          <a:srcRect l="16006" t="48671" r="44978" b="38208"/>
          <a:stretch>
            <a:fillRect/>
          </a:stretch>
        </p:blipFill>
        <p:spPr bwMode="auto">
          <a:xfrm>
            <a:off x="4668935" y="5426173"/>
            <a:ext cx="36433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 Título"/>
          <p:cNvSpPr txBox="1">
            <a:spLocks/>
          </p:cNvSpPr>
          <p:nvPr/>
        </p:nvSpPr>
        <p:spPr>
          <a:xfrm>
            <a:off x="7885570" y="4356123"/>
            <a:ext cx="4071967" cy="546467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Arnold</a:t>
            </a: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Peter </a:t>
            </a:r>
            <a:r>
              <a:rPr kumimoji="0" lang="es-ES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Weiss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3488788" y="4443046"/>
            <a:ext cx="4923692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FFFF00"/>
                </a:solidFill>
              </a:rPr>
              <a:t>SUTURE SUSPENSION TECHNIQUE</a:t>
            </a:r>
            <a:endParaRPr lang="es-ES" sz="2400" dirty="0">
              <a:solidFill>
                <a:srgbClr val="FFFF00"/>
              </a:solidFill>
            </a:endParaRPr>
          </a:p>
        </p:txBody>
      </p:sp>
      <p:sp>
        <p:nvSpPr>
          <p:cNvPr id="32" name="31 Rectángulo"/>
          <p:cNvSpPr/>
          <p:nvPr/>
        </p:nvSpPr>
        <p:spPr>
          <a:xfrm>
            <a:off x="1166894" y="4454155"/>
            <a:ext cx="2173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 smtClean="0"/>
              <a:t>CHAISE  F.  1994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n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8303" y="1190599"/>
            <a:ext cx="4312626" cy="307584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06397" y="4417257"/>
            <a:ext cx="35941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/>
          <a:srcRect t="6182"/>
          <a:stretch>
            <a:fillRect/>
          </a:stretch>
        </p:blipFill>
        <p:spPr bwMode="auto">
          <a:xfrm>
            <a:off x="2433710" y="3146497"/>
            <a:ext cx="3530991" cy="2701343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006" y="536331"/>
            <a:ext cx="681037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165230" y="6020972"/>
            <a:ext cx="2433711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GELFOAM</a:t>
            </a:r>
          </a:p>
          <a:p>
            <a:pPr algn="ctr"/>
            <a:r>
              <a:rPr lang="es-ES" dirty="0" smtClean="0"/>
              <a:t>GORETEX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n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1" y="285749"/>
            <a:ext cx="2029884" cy="178220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35" name="Imagen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39877" y="285750"/>
            <a:ext cx="1947841" cy="197914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8436" name="Imagen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51" y="2428876"/>
            <a:ext cx="3757083" cy="33559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8437" name="Imagen 1"/>
          <p:cNvPicPr>
            <a:picLocks noChangeAspect="1"/>
          </p:cNvPicPr>
          <p:nvPr/>
        </p:nvPicPr>
        <p:blipFill>
          <a:blip r:embed="rId6" cstate="print"/>
          <a:srcRect l="8594" r="6079"/>
          <a:stretch>
            <a:fillRect/>
          </a:stretch>
        </p:blipFill>
        <p:spPr bwMode="auto">
          <a:xfrm>
            <a:off x="5238751" y="2571750"/>
            <a:ext cx="6159500" cy="29273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8" name="CuadroTexto 4"/>
          <p:cNvSpPr txBox="1">
            <a:spLocks noChangeArrowheads="1"/>
          </p:cNvSpPr>
          <p:nvPr/>
        </p:nvSpPr>
        <p:spPr bwMode="auto">
          <a:xfrm>
            <a:off x="3764279" y="0"/>
            <a:ext cx="47024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800" i="1" dirty="0">
                <a:solidFill>
                  <a:srgbClr val="FFFF00"/>
                </a:solidFill>
              </a:rPr>
              <a:t>Prótesis de  ´</a:t>
            </a:r>
            <a:r>
              <a:rPr lang="es-ES" sz="2800" i="1" dirty="0" err="1">
                <a:solidFill>
                  <a:srgbClr val="FFFF00"/>
                </a:solidFill>
              </a:rPr>
              <a:t>silastic</a:t>
            </a:r>
            <a:r>
              <a:rPr lang="es-ES" sz="2800" i="1" dirty="0">
                <a:solidFill>
                  <a:srgbClr val="FFFF00"/>
                </a:solidFill>
              </a:rPr>
              <a:t> ´(</a:t>
            </a:r>
            <a:r>
              <a:rPr lang="es-ES" sz="2800" i="1" dirty="0" err="1">
                <a:solidFill>
                  <a:srgbClr val="FFFF00"/>
                </a:solidFill>
              </a:rPr>
              <a:t>Swanson</a:t>
            </a:r>
            <a:r>
              <a:rPr lang="es-ES" sz="2800" i="1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8439" name="CuadroTexto 5"/>
          <p:cNvSpPr txBox="1">
            <a:spLocks noChangeArrowheads="1"/>
          </p:cNvSpPr>
          <p:nvPr/>
        </p:nvSpPr>
        <p:spPr bwMode="auto">
          <a:xfrm>
            <a:off x="2294206" y="6100323"/>
            <a:ext cx="76692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C000"/>
                </a:solidFill>
              </a:rPr>
              <a:t>Deterioro progresivo e inevitable, con riesgo de ´</a:t>
            </a:r>
            <a:r>
              <a:rPr lang="es-ES" sz="2400" b="1" dirty="0" err="1">
                <a:solidFill>
                  <a:srgbClr val="FFC000"/>
                </a:solidFill>
              </a:rPr>
              <a:t>siliconitis</a:t>
            </a:r>
            <a:r>
              <a:rPr lang="es-ES" sz="2400" b="1" dirty="0">
                <a:solidFill>
                  <a:srgbClr val="FFC000"/>
                </a:solidFill>
              </a:rPr>
              <a:t>´</a:t>
            </a:r>
          </a:p>
        </p:txBody>
      </p:sp>
      <p:pic>
        <p:nvPicPr>
          <p:cNvPr id="8" name="Imagen 3" descr="Interfaz de usuario gráfica, Sitio web&#10;&#10;Descripción generada automáticamente">
            <a:extLst>
              <a:ext uri="{FF2B5EF4-FFF2-40B4-BE49-F238E27FC236}">
                <a16:creationId xmlns="" xmlns:a16="http://schemas.microsoft.com/office/drawing/2014/main" id="{F103BFEC-3E77-86B9-0ABB-AC5F1F2B94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204" t="3068" r="27090" b="69541"/>
          <a:stretch>
            <a:fillRect/>
          </a:stretch>
        </p:blipFill>
        <p:spPr>
          <a:xfrm>
            <a:off x="5641145" y="647114"/>
            <a:ext cx="1111573" cy="1674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/>
          <a:srcRect l="11643" t="23906" b="5071"/>
          <a:stretch/>
        </p:blipFill>
        <p:spPr>
          <a:xfrm rot="-5400000">
            <a:off x="-145610" y="2178877"/>
            <a:ext cx="5340854" cy="285444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91552" y="851267"/>
            <a:ext cx="2688331" cy="536405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5" name="Imagen 2" descr="Interfaz de usuario gráfica&#10;&#10;Descripción generada automáticamente con confianza media">
            <a:extLst>
              <a:ext uri="{FF2B5EF4-FFF2-40B4-BE49-F238E27FC236}">
                <a16:creationId xmlns="" xmlns:a16="http://schemas.microsoft.com/office/drawing/2014/main" id="{C66BFD82-8877-415F-87F1-7EA399D837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74" t="32585" r="61733" b="2431"/>
          <a:stretch>
            <a:fillRect/>
          </a:stretch>
        </p:blipFill>
        <p:spPr>
          <a:xfrm>
            <a:off x="8102993" y="3573473"/>
            <a:ext cx="3390314" cy="2953937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8173329" y="3671667"/>
            <a:ext cx="144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ASWORTH</a:t>
            </a:r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7" name="Imagen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91976" y="984737"/>
            <a:ext cx="3741688" cy="2191079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/>
          <p:cNvPicPr>
            <a:picLocks noChangeAspect="1"/>
          </p:cNvPicPr>
          <p:nvPr/>
        </p:nvPicPr>
        <p:blipFill>
          <a:blip r:embed="rId3" cstate="print"/>
          <a:srcRect l="5190"/>
          <a:stretch>
            <a:fillRect/>
          </a:stretch>
        </p:blipFill>
        <p:spPr bwMode="auto">
          <a:xfrm>
            <a:off x="2923810" y="309684"/>
            <a:ext cx="3182937" cy="27447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9748" y="3432712"/>
            <a:ext cx="2747962" cy="29765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" name="Imagen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1634" y="3477895"/>
            <a:ext cx="2757488" cy="288607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/>
          <a:srcRect l="50265" t="28464" b="8783"/>
          <a:stretch>
            <a:fillRect/>
          </a:stretch>
        </p:blipFill>
        <p:spPr bwMode="auto">
          <a:xfrm>
            <a:off x="6624866" y="478301"/>
            <a:ext cx="2439702" cy="2321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 descr="C:\Users\Javier\AppData\Local\Packages\Microsoft.Windows.Photos_8wekyb3d8bbwe\TempState\ShareServiceTempFolder\images (18).jpeg"/>
          <p:cNvPicPr>
            <a:picLocks noChangeAspect="1" noChangeArrowheads="1"/>
          </p:cNvPicPr>
          <p:nvPr/>
        </p:nvPicPr>
        <p:blipFill>
          <a:blip r:embed="rId7" cstate="print"/>
          <a:srcRect l="14760" t="8340" r="26819" b="17486"/>
          <a:stretch>
            <a:fillRect/>
          </a:stretch>
        </p:blipFill>
        <p:spPr bwMode="auto">
          <a:xfrm>
            <a:off x="8032651" y="3446584"/>
            <a:ext cx="2326771" cy="295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0111" y="2266511"/>
            <a:ext cx="3267905" cy="277675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" name="Imagen 2"/>
          <p:cNvPicPr>
            <a:picLocks noChangeAspect="1"/>
          </p:cNvPicPr>
          <p:nvPr/>
        </p:nvPicPr>
        <p:blipFill>
          <a:blip r:embed="rId4" cstate="print"/>
          <a:srcRect b="2896"/>
          <a:stretch>
            <a:fillRect/>
          </a:stretch>
        </p:blipFill>
        <p:spPr bwMode="auto">
          <a:xfrm>
            <a:off x="363488" y="2025749"/>
            <a:ext cx="3222369" cy="3048806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0745" y="1629971"/>
            <a:ext cx="235267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627" y="182881"/>
            <a:ext cx="2915109" cy="368864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532" y="4109084"/>
            <a:ext cx="3312355" cy="245613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" name="Picture 2" descr="C:\Users\Javier\Desktop\rizartrosis\rizartrosis irisarri\Rizartrosis new\Arpe 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7620" y="1702189"/>
            <a:ext cx="3239401" cy="4226535"/>
          </a:xfrm>
          <a:prstGeom prst="rect">
            <a:avLst/>
          </a:prstGeom>
          <a:noFill/>
        </p:spPr>
      </p:pic>
      <p:pic>
        <p:nvPicPr>
          <p:cNvPr id="5" name="Picture 4" descr="me han dicho que tengo RIZARTROSIS! La rizartrosis es una enfermedad de  naturaleza benigna que consiste en la degeneración"/>
          <p:cNvPicPr>
            <a:picLocks noChangeAspect="1" noChangeArrowheads="1"/>
          </p:cNvPicPr>
          <p:nvPr/>
        </p:nvPicPr>
        <p:blipFill>
          <a:blip r:embed="rId6" cstate="print"/>
          <a:srcRect l="56502" t="6317" r="5289" b="14477"/>
          <a:stretch>
            <a:fillRect/>
          </a:stretch>
        </p:blipFill>
        <p:spPr bwMode="auto">
          <a:xfrm>
            <a:off x="6063178" y="548639"/>
            <a:ext cx="1659124" cy="1878037"/>
          </a:xfrm>
          <a:prstGeom prst="rect">
            <a:avLst/>
          </a:prstGeom>
          <a:noFill/>
        </p:spPr>
      </p:pic>
      <p:pic>
        <p:nvPicPr>
          <p:cNvPr id="6" name="Picture 2" descr="C:\Users\Javier\AppData\Local\Packages\Microsoft.Windows.Photos_8wekyb3d8bbwe\TempState\ShareServiceTempFolder\images (19).jpeg"/>
          <p:cNvPicPr>
            <a:picLocks noChangeAspect="1" noChangeArrowheads="1"/>
          </p:cNvPicPr>
          <p:nvPr/>
        </p:nvPicPr>
        <p:blipFill>
          <a:blip r:embed="rId7" cstate="print"/>
          <a:srcRect r="13784"/>
          <a:stretch>
            <a:fillRect/>
          </a:stretch>
        </p:blipFill>
        <p:spPr bwMode="auto">
          <a:xfrm rot="5400000">
            <a:off x="7807600" y="2067984"/>
            <a:ext cx="4548432" cy="2935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texto"/>
          <p:cNvSpPr txBox="1">
            <a:spLocks/>
          </p:cNvSpPr>
          <p:nvPr/>
        </p:nvSpPr>
        <p:spPr>
          <a:xfrm>
            <a:off x="1845212" y="2208627"/>
            <a:ext cx="8297594" cy="349889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La elección de la técnica quirúrgica se realiza en función de: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1) las </a:t>
            </a:r>
            <a:r>
              <a:rPr kumimoji="0" lang="es-ES" sz="2600" b="0" i="0" u="sng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características y </a:t>
            </a:r>
            <a:r>
              <a:rPr kumimoji="0" lang="es-ES" sz="26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necesidades del paciente</a:t>
            </a:r>
            <a:r>
              <a:rPr kumimoji="0" lang="es-ES" sz="2600" b="1" i="1" u="sng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s-ES" sz="2600" b="1" i="1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s-ES" sz="26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2) </a:t>
            </a:r>
            <a:r>
              <a:rPr kumimoji="0" lang="es-ES" sz="2600" b="1" i="1" u="sng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estadío</a:t>
            </a:r>
            <a:r>
              <a:rPr kumimoji="0" lang="es-ES" sz="2600" b="1" i="1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 grado radiológico </a:t>
            </a:r>
            <a:r>
              <a:rPr kumimoji="0" lang="es-E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la  degeneración articular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3)</a:t>
            </a:r>
            <a:r>
              <a:rPr kumimoji="0" lang="es-ES" sz="26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experiencia o preferencias del cirujano</a:t>
            </a:r>
            <a:r>
              <a:rPr kumimoji="0" lang="es-ES" sz="2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s-ES" sz="26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3 Rectángulo"/>
          <p:cNvSpPr>
            <a:spLocks noChangeArrowheads="1"/>
          </p:cNvSpPr>
          <p:nvPr/>
        </p:nvSpPr>
        <p:spPr bwMode="auto">
          <a:xfrm>
            <a:off x="3038623" y="452586"/>
            <a:ext cx="6541476" cy="120032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i="1" dirty="0"/>
              <a:t>“No existe  actualmente </a:t>
            </a:r>
            <a:r>
              <a:rPr lang="es-ES" sz="2400" b="1" i="1" dirty="0" smtClean="0"/>
              <a:t>evidencia</a:t>
            </a:r>
          </a:p>
          <a:p>
            <a:pPr algn="ctr"/>
            <a:r>
              <a:rPr lang="es-ES" sz="2400" b="1" i="1" dirty="0" smtClean="0"/>
              <a:t> </a:t>
            </a:r>
            <a:r>
              <a:rPr lang="es-ES" sz="2400" b="1" i="1" dirty="0"/>
              <a:t>científica </a:t>
            </a:r>
            <a:r>
              <a:rPr lang="es-ES" sz="2400" b="1" i="1" dirty="0" smtClean="0"/>
              <a:t>que </a:t>
            </a:r>
            <a:r>
              <a:rPr lang="es-ES" sz="2400" b="1" i="1" dirty="0"/>
              <a:t>confirme la superioridad </a:t>
            </a:r>
            <a:endParaRPr lang="es-ES" sz="2400" b="1" i="1" dirty="0" smtClean="0"/>
          </a:p>
          <a:p>
            <a:pPr algn="ctr"/>
            <a:r>
              <a:rPr lang="es-ES" sz="2400" b="1" i="1" dirty="0" smtClean="0"/>
              <a:t>de </a:t>
            </a:r>
            <a:r>
              <a:rPr lang="es-ES" sz="2400" b="1" i="1" dirty="0"/>
              <a:t>ninguna </a:t>
            </a:r>
            <a:r>
              <a:rPr lang="es-ES" sz="2400" b="1" i="1" dirty="0" smtClean="0"/>
              <a:t>de las </a:t>
            </a:r>
            <a:r>
              <a:rPr lang="es-ES" sz="2400" b="1" i="1" dirty="0"/>
              <a:t>técnicas sobre las demás</a:t>
            </a:r>
            <a:r>
              <a:rPr lang="es-ES" sz="2400" b="1" i="1" dirty="0" smtClean="0"/>
              <a:t>”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6149"/>
            <a:ext cx="3179298" cy="753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12 Grupo"/>
          <p:cNvGrpSpPr>
            <a:grpSpLocks/>
          </p:cNvGrpSpPr>
          <p:nvPr/>
        </p:nvGrpSpPr>
        <p:grpSpPr bwMode="auto">
          <a:xfrm>
            <a:off x="9231119" y="633046"/>
            <a:ext cx="2960881" cy="885605"/>
            <a:chOff x="4286248" y="5383138"/>
            <a:chExt cx="4001261" cy="1323002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r="3452" b="67303"/>
            <a:stretch>
              <a:fillRect/>
            </a:stretch>
          </p:blipFill>
          <p:spPr bwMode="auto">
            <a:xfrm>
              <a:off x="4286248" y="6072206"/>
              <a:ext cx="3995737" cy="633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t="62637" r="3337"/>
            <a:stretch>
              <a:fillRect/>
            </a:stretch>
          </p:blipFill>
          <p:spPr bwMode="auto">
            <a:xfrm>
              <a:off x="4286248" y="5383138"/>
              <a:ext cx="4001261" cy="684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2" descr="C:\Users\Javier\AppData\Local\Packages\Microsoft.Windows.Photos_8wekyb3d8bbwe\TempState\ShareServiceTempFolder\descargar (4).jpeg"/>
          <p:cNvPicPr>
            <a:picLocks noChangeAspect="1" noChangeArrowheads="1"/>
          </p:cNvPicPr>
          <p:nvPr/>
        </p:nvPicPr>
        <p:blipFill>
          <a:blip r:embed="rId4" cstate="print"/>
          <a:srcRect l="54381" t="8591" r="10681" b="52572"/>
          <a:stretch>
            <a:fillRect/>
          </a:stretch>
        </p:blipFill>
        <p:spPr bwMode="auto">
          <a:xfrm>
            <a:off x="267287" y="1736721"/>
            <a:ext cx="1181686" cy="19068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11" name="Imagen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10411557" y="2743200"/>
            <a:ext cx="1515801" cy="11663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2" name="Picture 6" descr="C:\Users\Javier\AppData\Local\Packages\Microsoft.Windows.Photos_8wekyb3d8bbwe\TempState\ShareServiceTempFolder\images (11)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10239990" y="4896846"/>
            <a:ext cx="1861164" cy="123960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13" name="Imagen 3"/>
          <p:cNvPicPr>
            <a:picLocks noChangeAspect="1"/>
          </p:cNvPicPr>
          <p:nvPr/>
        </p:nvPicPr>
        <p:blipFill>
          <a:blip r:embed="rId7" cstate="print"/>
          <a:srcRect b="56525"/>
          <a:stretch>
            <a:fillRect/>
          </a:stretch>
        </p:blipFill>
        <p:spPr bwMode="auto">
          <a:xfrm rot="5400000">
            <a:off x="-232412" y="4810199"/>
            <a:ext cx="2360419" cy="107967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55077" y="2616592"/>
            <a:ext cx="5219114" cy="70788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/>
              <a:t>Muchas gracias</a:t>
            </a:r>
            <a:endParaRPr lang="es-ES" sz="4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018" y="456335"/>
            <a:ext cx="2798617" cy="610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2375</TotalTime>
  <Words>1013</Words>
  <Application>Microsoft Office PowerPoint</Application>
  <PresentationFormat>Personalizado</PresentationFormat>
  <Paragraphs>194</Paragraphs>
  <Slides>42</Slides>
  <Notes>40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3" baseType="lpstr">
      <vt:lpstr>Tema de Office</vt:lpstr>
      <vt:lpstr>INICIO Y EVOLUCIÓN EN LA  CIRUGÍA DE LA RIZARTROSIS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Carlos irisarri</dc:creator>
  <cp:lastModifiedBy>Javier</cp:lastModifiedBy>
  <cp:revision>231</cp:revision>
  <dcterms:created xsi:type="dcterms:W3CDTF">2024-07-03T18:32:35Z</dcterms:created>
  <dcterms:modified xsi:type="dcterms:W3CDTF">2025-04-10T17:17:12Z</dcterms:modified>
</cp:coreProperties>
</file>