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  <p:sldMasterId id="2147483698" r:id="rId3"/>
  </p:sldMasterIdLst>
  <p:notesMasterIdLst>
    <p:notesMasterId r:id="rId29"/>
  </p:notesMasterIdLst>
  <p:sldIdLst>
    <p:sldId id="3573" r:id="rId4"/>
    <p:sldId id="336" r:id="rId5"/>
    <p:sldId id="2337" r:id="rId6"/>
    <p:sldId id="2270" r:id="rId7"/>
    <p:sldId id="3560" r:id="rId8"/>
    <p:sldId id="3572" r:id="rId9"/>
    <p:sldId id="2342" r:id="rId10"/>
    <p:sldId id="3575" r:id="rId11"/>
    <p:sldId id="2268" r:id="rId12"/>
    <p:sldId id="3007" r:id="rId13"/>
    <p:sldId id="329" r:id="rId14"/>
    <p:sldId id="3586" r:id="rId15"/>
    <p:sldId id="3555" r:id="rId16"/>
    <p:sldId id="3583" r:id="rId17"/>
    <p:sldId id="264" r:id="rId18"/>
    <p:sldId id="3563" r:id="rId19"/>
    <p:sldId id="3585" r:id="rId20"/>
    <p:sldId id="3581" r:id="rId21"/>
    <p:sldId id="3567" r:id="rId22"/>
    <p:sldId id="291" r:id="rId23"/>
    <p:sldId id="2555" r:id="rId24"/>
    <p:sldId id="3564" r:id="rId25"/>
    <p:sldId id="3580" r:id="rId26"/>
    <p:sldId id="289" r:id="rId27"/>
    <p:sldId id="3584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82EA96-1B42-4802-AE5C-807DE962438D}" v="388" dt="2025-02-10T18:29:53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841" autoAdjust="0"/>
  </p:normalViewPr>
  <p:slideViewPr>
    <p:cSldViewPr snapToGrid="0">
      <p:cViewPr varScale="1">
        <p:scale>
          <a:sx n="50" d="100"/>
          <a:sy n="50" d="100"/>
        </p:scale>
        <p:origin x="15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44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6BD56-6C9D-4958-9336-6F2E660FE4E4}" type="datetimeFigureOut">
              <a:rPr lang="es-ES" smtClean="0"/>
              <a:pPr/>
              <a:t>10/04/2025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E9104-BC27-47DF-B598-2F0B84E8C6C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16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PRESENTACIÓN y</a:t>
            </a:r>
            <a:r>
              <a:rPr lang="es-ES" baseline="0" dirty="0"/>
              <a:t> agradecimientos para hablar del diagnóstico y clasificación de la </a:t>
            </a:r>
            <a:r>
              <a:rPr lang="es-ES" baseline="0" dirty="0" err="1"/>
              <a:t>rizartrosis</a:t>
            </a:r>
            <a:r>
              <a:rPr lang="es-ES" baseline="0" dirty="0"/>
              <a:t>, es decir de la </a:t>
            </a:r>
            <a:r>
              <a:rPr lang="es-ES" baseline="0" dirty="0" err="1"/>
              <a:t>atrosis</a:t>
            </a:r>
            <a:r>
              <a:rPr lang="es-ES" baseline="0" dirty="0"/>
              <a:t> que afecta a la base del pulgar.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importancia de la </a:t>
            </a:r>
            <a:r>
              <a:rPr lang="es-ES" dirty="0" err="1"/>
              <a:t>rizartrosis</a:t>
            </a:r>
            <a:r>
              <a:rPr lang="es-ES" dirty="0"/>
              <a:t> radica</a:t>
            </a:r>
            <a:r>
              <a:rPr lang="es-ES" baseline="0" dirty="0"/>
              <a:t> en que altera la funcionalidad del dedo pulgar, produciendo dolor y disminuyendo su amplio rango de movilidad limitando así su característica capacidad de oposición.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baseline="0" dirty="0"/>
              <a:t>Esa capacidad de oposición es, como bien sabemos, crucial en la función de la mano humana y nos distingue de nuestros pacientes más cercanos, los primates.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</a:t>
            </a:r>
            <a:r>
              <a:rPr lang="es-ES" baseline="0" dirty="0"/>
              <a:t> la </a:t>
            </a:r>
            <a:r>
              <a:rPr lang="es-ES" dirty="0"/>
              <a:t>capacidad</a:t>
            </a:r>
            <a:r>
              <a:rPr lang="es-ES" baseline="0" dirty="0"/>
              <a:t> de oposición de nuestro pulgar la que posibilita la gran habilidad que caracteriza a la mano humana y le permite realizar numerosas tareas manuales complejas. Autores como Isaac Newton llegaron a hacer en este sentido afirmaciones tan geniales como la que vemos en la diapositiva: para él esta diferencia del pulgar humano ya le convencería, por sí sola, de la existencia de Dios.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Para comenzar sólo quiero pararme</a:t>
            </a:r>
            <a:r>
              <a:rPr lang="es-ES" baseline="0" dirty="0"/>
              <a:t> en 2 rápidos apuntes de la anatomía y funcionalidad del pulgar, aspectos que debe conocer todo cirujano que vaya a tratar esta patología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/>
              <a:t>La articulación trapecio metacarpiana es una articulación en silla de montar que proporciona  gran rango de movimiento y posibilita la oposición del pulgar, movimiento constituido a su vez por 3 componentes: Anteposición, flexión y pronación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baseline="0" dirty="0"/>
              <a:t>Pero este tipo de articulaciones es inherentemente inestable y son necesarios potentes ligamentos para conseguir su estabilización. Vemos en la diapositiva los principales ligamentos de la articulación TM. Son ligamentos potentes pero en caso de pacientes </a:t>
            </a:r>
            <a:r>
              <a:rPr lang="es-ES" baseline="0" dirty="0" err="1"/>
              <a:t>hiperlaxos</a:t>
            </a:r>
            <a:r>
              <a:rPr lang="es-ES" baseline="0" dirty="0"/>
              <a:t> o lesiones traumáticas pueden derivar en problemas de inestabilidad, lo que a su vez puede favorecer el desarrollo de artrosis.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F31D19D-25FF-C3B0-47B7-147F5D49AA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A8B8C-ADF4-4124-8C58-EC257CA5D9E3}" type="slidenum">
              <a:rPr kumimoji="0" lang="es-ES" alt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alt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3F8FED8-5F96-45AC-4C8E-97DE566C75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231B16BD-B9B6-6827-46E3-4A543B3A83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baseline="0" dirty="0"/>
              <a:t>El proceso degenerativo TM en sí, sobre todo con </a:t>
            </a:r>
            <a:r>
              <a:rPr lang="es-ES" baseline="0" dirty="0" err="1"/>
              <a:t>osteofitosis</a:t>
            </a:r>
            <a:r>
              <a:rPr lang="es-ES" baseline="0" dirty="0"/>
              <a:t> significativa,  puede en ocasiones ir también lesionando estos ligamentos y es la causa por la que en casos de </a:t>
            </a:r>
            <a:r>
              <a:rPr lang="es-ES" baseline="0" dirty="0" err="1"/>
              <a:t>rizartrosis</a:t>
            </a:r>
            <a:r>
              <a:rPr lang="es-ES" baseline="0" dirty="0"/>
              <a:t> avanzada podemos ver diferentes grados de subluxación o luxación articular.</a:t>
            </a:r>
            <a:endParaRPr lang="es-ES" altLang="es-E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diagnóstico comienza en la consulta con la historia</a:t>
            </a:r>
            <a:r>
              <a:rPr lang="es-ES" baseline="0" dirty="0"/>
              <a:t> clínica y exploración del paciente. Son en su gran mayoría mujeres que refieren dolor en la base del pulgar al realizar diferentes tareas manuales y que se puede poner de manifiesto con la simple palpación local o mediante una maniobra de cepillo entre el primer metacarpiano y el trapecio. En casos avanzados, en los ya existe subluxación de la base del metacarpiano, la deformidad a nivel de la base del pulgar es evidente y característica, pudiendo existir en ocasiones </a:t>
            </a:r>
            <a:r>
              <a:rPr lang="es-ES" baseline="0" dirty="0" err="1"/>
              <a:t>hiperextensión</a:t>
            </a:r>
            <a:r>
              <a:rPr lang="es-ES" baseline="0" dirty="0"/>
              <a:t> compensatoria a nivel MF por laxitud de la placa palmar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Esta deformidad</a:t>
            </a:r>
            <a:r>
              <a:rPr lang="es-ES" baseline="0" dirty="0"/>
              <a:t> es bien conocida desde antaño y vemos como ya Diego Velázquez la plasmaba claramente en este cuadro sobre una Vieja Friendo Huevos.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sospecha clínica la vamos a corroborar con el estudio radiológico. </a:t>
            </a:r>
          </a:p>
          <a:p>
            <a:r>
              <a:rPr lang="es-ES" dirty="0"/>
              <a:t>En la imagen de la izquierda se observa un trabajo del año 1949 de expertos franceses donde</a:t>
            </a:r>
            <a:r>
              <a:rPr lang="es-ES" baseline="0" dirty="0"/>
              <a:t> ya se recoge</a:t>
            </a:r>
            <a:r>
              <a:rPr lang="es-ES" dirty="0"/>
              <a:t> la proyección en </a:t>
            </a:r>
            <a:r>
              <a:rPr lang="es-ES" dirty="0" err="1"/>
              <a:t>hiper</a:t>
            </a:r>
            <a:r>
              <a:rPr lang="es-ES" dirty="0"/>
              <a:t>-pronación que nos permite valorar mejor no sólo la articulación TM si</a:t>
            </a:r>
            <a:r>
              <a:rPr lang="es-ES" baseline="0" dirty="0"/>
              <a:t> no también </a:t>
            </a:r>
            <a:r>
              <a:rPr lang="es-ES" dirty="0"/>
              <a:t>todas lar articulaciones adyacentes que pueden estar involucradas en el proceso degenerativo de la base del pulgar. </a:t>
            </a:r>
          </a:p>
          <a:p>
            <a:r>
              <a:rPr lang="es-ES" dirty="0"/>
              <a:t>Si además queremos analizar</a:t>
            </a:r>
            <a:r>
              <a:rPr lang="es-ES" baseline="0" dirty="0"/>
              <a:t> el grado de estabilidad de la articulación TM podemos recurrir a </a:t>
            </a:r>
            <a:r>
              <a:rPr lang="es-ES" baseline="0" dirty="0" err="1"/>
              <a:t>rx</a:t>
            </a:r>
            <a:r>
              <a:rPr lang="es-ES" baseline="0" dirty="0"/>
              <a:t> en stress como vemos abajo a la derecha donde tenemos una </a:t>
            </a:r>
            <a:r>
              <a:rPr lang="es-ES" baseline="0" dirty="0" err="1"/>
              <a:t>rizartrosis</a:t>
            </a:r>
            <a:r>
              <a:rPr lang="es-ES" baseline="0" dirty="0"/>
              <a:t> muy incipiente pero con una gran inestabilidad TM, que empobrece el futuro con más riesgo de progresión de la </a:t>
            </a:r>
            <a:r>
              <a:rPr lang="es-ES" baseline="0" dirty="0" err="1"/>
              <a:t>rizartrosis</a:t>
            </a:r>
            <a:r>
              <a:rPr lang="es-ES" baseline="0" dirty="0"/>
              <a:t>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baseline="0" dirty="0"/>
              <a:t>Es en este sentido muy útil también la proyección </a:t>
            </a:r>
            <a:r>
              <a:rPr lang="es-ES" dirty="0"/>
              <a:t>de </a:t>
            </a:r>
            <a:r>
              <a:rPr lang="es-ES" dirty="0" err="1"/>
              <a:t>Eaton</a:t>
            </a:r>
            <a:r>
              <a:rPr lang="es-ES" baseline="0" dirty="0"/>
              <a:t> o proyección PA </a:t>
            </a:r>
            <a:r>
              <a:rPr lang="es-ES" dirty="0"/>
              <a:t>con los dos</a:t>
            </a:r>
            <a:r>
              <a:rPr lang="es-ES" baseline="0" dirty="0"/>
              <a:t> pulgares haciendo presión lateral entre sí. Esto provoca el stress en la base de los pulgares y podemos poner de manifiesto la inestabilidad, como vemos en estas imágenes.</a:t>
            </a:r>
          </a:p>
          <a:p>
            <a:r>
              <a:rPr lang="es-ES" baseline="0" dirty="0"/>
              <a:t>En casos con inestabilidad relevante una </a:t>
            </a:r>
            <a:r>
              <a:rPr lang="es-ES" baseline="0" dirty="0" err="1"/>
              <a:t>ortesis</a:t>
            </a:r>
            <a:r>
              <a:rPr lang="es-ES" baseline="0" dirty="0"/>
              <a:t> estabilizadora puede aportar grandes beneficios y disminuir la sintomatología de algunos pacientes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el</a:t>
            </a:r>
            <a:r>
              <a:rPr lang="es-ES" baseline="0" dirty="0"/>
              <a:t> estudio radiológico debemos analizar varios aspectos importantes a la hora de planificar un posible tratamiento.</a:t>
            </a:r>
          </a:p>
          <a:p>
            <a:r>
              <a:rPr lang="es-ES" baseline="0" dirty="0"/>
              <a:t>Lo primero es clasificar la lesión y para ello la clasificación más utilizada es la de </a:t>
            </a:r>
            <a:r>
              <a:rPr lang="es-ES" baseline="0" dirty="0" err="1"/>
              <a:t>Eaton</a:t>
            </a:r>
            <a:r>
              <a:rPr lang="es-ES" baseline="0" dirty="0"/>
              <a:t> que ya nos orienta respecto a los posibles tratamientos en cada caso.</a:t>
            </a:r>
          </a:p>
          <a:p>
            <a:r>
              <a:rPr lang="es-ES" baseline="0" dirty="0" err="1"/>
              <a:t>Eaton</a:t>
            </a:r>
            <a:r>
              <a:rPr lang="es-ES" baseline="0" dirty="0"/>
              <a:t> reconocía en su clasificación 4 grados o </a:t>
            </a:r>
            <a:r>
              <a:rPr lang="es-ES" baseline="0" dirty="0" err="1"/>
              <a:t>estadíos</a:t>
            </a:r>
            <a:r>
              <a:rPr lang="es-ES" baseline="0" dirty="0"/>
              <a:t> diferentes que están recogidos en la diapositiva,  junto con las imágines de su artículo original.</a:t>
            </a:r>
          </a:p>
          <a:p>
            <a:r>
              <a:rPr lang="es-ES" baseline="0" dirty="0"/>
              <a:t>En </a:t>
            </a:r>
            <a:r>
              <a:rPr lang="es-ES" baseline="0" dirty="0" err="1"/>
              <a:t>estadío</a:t>
            </a:r>
            <a:r>
              <a:rPr lang="es-ES" baseline="0" dirty="0"/>
              <a:t> I no hay pinzamiento articular, e incluso el espacio articular puede estar aumentado por derrame o sinovitis. </a:t>
            </a:r>
          </a:p>
          <a:p>
            <a:r>
              <a:rPr lang="es-ES" baseline="0" dirty="0"/>
              <a:t>En el </a:t>
            </a:r>
            <a:r>
              <a:rPr lang="es-ES" baseline="0" dirty="0" err="1"/>
              <a:t>estadío</a:t>
            </a:r>
            <a:r>
              <a:rPr lang="es-ES" baseline="0" dirty="0"/>
              <a:t> II hay un pinzamiento moderado de la TM sin subluxación y en el </a:t>
            </a:r>
            <a:r>
              <a:rPr lang="es-ES" baseline="0" dirty="0" err="1"/>
              <a:t>estadío</a:t>
            </a:r>
            <a:r>
              <a:rPr lang="es-ES" baseline="0" dirty="0"/>
              <a:t> III el pinzamiento es severo y ya existe subluxación del metacarpiano. Finalmente en el </a:t>
            </a:r>
            <a:r>
              <a:rPr lang="es-ES" baseline="0" dirty="0" err="1"/>
              <a:t>estadío</a:t>
            </a:r>
            <a:r>
              <a:rPr lang="es-ES" baseline="0" dirty="0"/>
              <a:t> IV se afecta también la articulación STT, sería ya una artrosis </a:t>
            </a:r>
            <a:r>
              <a:rPr lang="es-ES" baseline="0" dirty="0" err="1"/>
              <a:t>pantrapecial</a:t>
            </a:r>
            <a:r>
              <a:rPr lang="es-ES" baseline="0" dirty="0"/>
              <a:t>. </a:t>
            </a:r>
          </a:p>
          <a:p>
            <a:r>
              <a:rPr lang="es-ES" baseline="0" dirty="0"/>
              <a:t>La utilidad de esta clasificación está clara ya que, por ejemplo, en </a:t>
            </a:r>
            <a:r>
              <a:rPr lang="es-ES" baseline="0" dirty="0" err="1"/>
              <a:t>estadíos</a:t>
            </a:r>
            <a:r>
              <a:rPr lang="es-ES" baseline="0" dirty="0"/>
              <a:t> avanzados grado IV la realización de técnicas como una artrodesis o una prótesis en la TM no tiene sentido debido a que hay ya afectación a nivel STT, donde podría persistir dolor.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</a:t>
            </a:r>
            <a:r>
              <a:rPr lang="es-ES" baseline="0" dirty="0"/>
              <a:t> estudio </a:t>
            </a:r>
            <a:r>
              <a:rPr lang="es-ES" baseline="0" dirty="0" err="1"/>
              <a:t>rx</a:t>
            </a:r>
            <a:r>
              <a:rPr lang="es-ES" baseline="0" dirty="0"/>
              <a:t> también debemos analizar otros aspectos que puedan influir en la técnica quirúrgica a realizar, como la existencia de importantes </a:t>
            </a:r>
            <a:r>
              <a:rPr lang="es-ES" baseline="0" dirty="0" err="1"/>
              <a:t>osteofitos</a:t>
            </a:r>
            <a:r>
              <a:rPr lang="es-ES" baseline="0" dirty="0"/>
              <a:t> laterales que dificultan el acceso quirúrgico, la existencia de grandes </a:t>
            </a:r>
            <a:r>
              <a:rPr lang="es-ES" baseline="0" dirty="0" err="1"/>
              <a:t>osteofitos</a:t>
            </a:r>
            <a:r>
              <a:rPr lang="es-ES" baseline="0" dirty="0"/>
              <a:t> mediales cuya resección completa es importante en las </a:t>
            </a:r>
            <a:r>
              <a:rPr lang="es-ES" baseline="0" dirty="0" err="1"/>
              <a:t>ligamentoplastias</a:t>
            </a:r>
            <a:r>
              <a:rPr lang="es-ES" baseline="0" dirty="0"/>
              <a:t> para evitar posible roces dolorosos o incluso casos con ambos problemas.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Otros factores radiológicos locales importantes y que pueden influir en la técnica quirúrgica que elijamos es el grado de </a:t>
            </a:r>
            <a:r>
              <a:rPr lang="es-ES" dirty="0" err="1"/>
              <a:t>inestabolidad</a:t>
            </a:r>
            <a:r>
              <a:rPr lang="es-ES" baseline="0" dirty="0"/>
              <a:t> TM o la calidad ósea local, tanto de metacarpiano como del trapecio, sobre todo si nos planteamos una prótesis o artrodesis. La altura y calidad del trapecio son importantes en este tipo de técnicas pero no creemos como </a:t>
            </a:r>
            <a:r>
              <a:rPr lang="es-ES" baseline="0" dirty="0" err="1"/>
              <a:t>KadivaKla</a:t>
            </a:r>
            <a:r>
              <a:rPr lang="es-ES" baseline="0" dirty="0"/>
              <a:t> que sean necesarias mediciones muy exactas.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9EB54-9A2A-45D1-B044-2AA49FC26EC3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Pero realmente cuando valoramos el pulgar no podemos quedarnos en la TM si no que debe</a:t>
            </a:r>
            <a:r>
              <a:rPr lang="es-ES" baseline="0" dirty="0"/>
              <a:t> evaluarse todo el pulgar en su conjunto pudiendo encontrarnos deformidades en otras articulaciones tanto clínicas como radiológicas. En ocasiones podemos enfrentarnos a una deformidad del pulgar tipo I con flexión MF y extensión de IF, con o sin artrosis radiológica</a:t>
            </a:r>
            <a:endParaRPr lang="es-E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Aunque lo más frecuente es la deformidad tipo II</a:t>
            </a:r>
            <a:r>
              <a:rPr lang="es-ES" baseline="0" dirty="0"/>
              <a:t> </a:t>
            </a:r>
            <a:r>
              <a:rPr lang="es-ES" dirty="0"/>
              <a:t>con </a:t>
            </a:r>
            <a:r>
              <a:rPr lang="es-ES" dirty="0" err="1"/>
              <a:t>hiperextensión</a:t>
            </a:r>
            <a:r>
              <a:rPr lang="es-ES" dirty="0"/>
              <a:t> compensatoria</a:t>
            </a:r>
            <a:r>
              <a:rPr lang="es-ES" baseline="0" dirty="0"/>
              <a:t> en MF, bien reductible o establecida, y que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/>
              <a:t> con frecuencia asocia flexión de la IF, pudiendo existir o no artrosis tanto en MF como en IF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Estos aspectos son</a:t>
            </a:r>
            <a:r>
              <a:rPr lang="es-ES" baseline="0" dirty="0"/>
              <a:t> importantes ya que pueden hacer necesarios otros gestos quirúrgicos asociados a la cirugía de la TM.</a:t>
            </a:r>
          </a:p>
          <a:p>
            <a:r>
              <a:rPr lang="es-ES" baseline="0" dirty="0"/>
              <a:t>Si hay inestabilidad MF con </a:t>
            </a:r>
            <a:r>
              <a:rPr lang="es-ES" baseline="0" dirty="0" err="1"/>
              <a:t>hiperextensión</a:t>
            </a:r>
            <a:r>
              <a:rPr lang="es-ES" baseline="0" dirty="0"/>
              <a:t> a dicho nivel, pueden ser necesarias técnicas como el </a:t>
            </a:r>
            <a:r>
              <a:rPr lang="es-ES" baseline="0" dirty="0" err="1"/>
              <a:t>retensado</a:t>
            </a:r>
            <a:r>
              <a:rPr lang="es-ES" baseline="0" dirty="0"/>
              <a:t> del APL, una </a:t>
            </a:r>
            <a:r>
              <a:rPr lang="es-ES" baseline="0" dirty="0" err="1"/>
              <a:t>tenodesis</a:t>
            </a:r>
            <a:r>
              <a:rPr lang="es-ES" baseline="0" dirty="0"/>
              <a:t> del EPB, la </a:t>
            </a:r>
            <a:r>
              <a:rPr lang="es-ES" baseline="0" dirty="0" err="1"/>
              <a:t>plicatura</a:t>
            </a:r>
            <a:r>
              <a:rPr lang="es-ES" baseline="0" dirty="0"/>
              <a:t> de la placa palmar de la MF o una artrodesis del sesamoideo lateral, sobre todo si nos planteamos técnicas de </a:t>
            </a:r>
            <a:r>
              <a:rPr lang="es-ES" baseline="0" dirty="0" err="1"/>
              <a:t>ligamentoplastia</a:t>
            </a:r>
            <a:r>
              <a:rPr lang="es-ES" baseline="0" dirty="0"/>
              <a:t>. De no hacerlo puede desarrollarse una deformidad en Z del pulgar.</a:t>
            </a:r>
          </a:p>
          <a:p>
            <a:r>
              <a:rPr lang="es-ES" baseline="0" dirty="0"/>
              <a:t>Si ya hay artrosis en MF o IFP se precisará algún gesto quirúrgico a dicho nivel como artroplastia o artrodesis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Pero</a:t>
            </a:r>
            <a:r>
              <a:rPr lang="es-ES" baseline="0" dirty="0"/>
              <a:t> además de valorar las 3 articulaciones del pulgar debemos analizar toda la mano y la muñeca ya que otros procesos en otras localizaciones pueden influir en la decisión final del tratamiento, e incluso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mano </a:t>
            </a:r>
            <a:r>
              <a:rPr lang="es-ES" dirty="0" err="1"/>
              <a:t>contralateral</a:t>
            </a:r>
            <a:r>
              <a:rPr lang="es-ES" dirty="0"/>
              <a:t>, ya que es una patología que en muchos casos afecta a ambas manos. En estos casos hay que establecer con el paciente la técnica</a:t>
            </a:r>
            <a:r>
              <a:rPr lang="es-ES" baseline="0" dirty="0"/>
              <a:t> que se va a realizar en cada lado.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</a:t>
            </a:r>
            <a:r>
              <a:rPr lang="es-ES" baseline="0" dirty="0"/>
              <a:t> cuanto al diagnóstico diferencial,</a:t>
            </a:r>
            <a:r>
              <a:rPr lang="es-ES" dirty="0"/>
              <a:t> hay por supuesto que diferenciar la </a:t>
            </a:r>
            <a:r>
              <a:rPr lang="es-ES" dirty="0" err="1"/>
              <a:t>rizartrosis</a:t>
            </a:r>
            <a:r>
              <a:rPr lang="es-ES" dirty="0"/>
              <a:t> primaria de una artritis reumatoide que afecta al pulgar o de una artrosis STT que puede dar una clínica</a:t>
            </a:r>
            <a:r>
              <a:rPr lang="es-ES" baseline="0" dirty="0"/>
              <a:t> similar.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Generalmente con un buen estudio radiológico</a:t>
            </a:r>
            <a:r>
              <a:rPr lang="es-ES" baseline="0" dirty="0"/>
              <a:t> es suficiente y no creemos necesario realizar estudios más complejos como TAC o RMN. En algún caso puntual si tenemos dudas en el grado de afectación de la STT podrían ser de ayuda, pero en la mayor parte de los pacientes no los utilizamos.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Finalmente, creo</a:t>
            </a:r>
            <a:r>
              <a:rPr lang="es-ES" baseline="0" dirty="0"/>
              <a:t> r</a:t>
            </a:r>
            <a:r>
              <a:rPr lang="es-ES" dirty="0"/>
              <a:t>ecomendable en el estudio de estos pacientes incluir una valoración funcional</a:t>
            </a:r>
            <a:r>
              <a:rPr lang="es-ES" baseline="0" dirty="0"/>
              <a:t> de la mano para poder comparar postoperatoriamente y poder analizar los resultados obtenidos con más detalle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En resumen, los factores que pueden influir en la decisión quirúrgica y debemos</a:t>
            </a:r>
            <a:r>
              <a:rPr lang="es-ES" baseline="0" dirty="0"/>
              <a:t> establecer en la valoración clínica y radiológica de la </a:t>
            </a:r>
            <a:r>
              <a:rPr lang="es-ES" baseline="0" dirty="0" err="1"/>
              <a:t>rizartrosis</a:t>
            </a:r>
            <a:r>
              <a:rPr lang="es-ES" baseline="0" dirty="0"/>
              <a:t>  son:</a:t>
            </a:r>
          </a:p>
          <a:p>
            <a:r>
              <a:rPr lang="es-ES" baseline="0" dirty="0"/>
              <a:t>El tipo de paciente: incluyendo edad, actividad manual habitual, profesión…No es lo mismo un ama de casa de 70 años que un paciente joven con un trabajo de alta demanda laboral</a:t>
            </a:r>
          </a:p>
          <a:p>
            <a:r>
              <a:rPr lang="es-ES" baseline="0" dirty="0"/>
              <a:t>El </a:t>
            </a:r>
            <a:r>
              <a:rPr lang="es-ES" baseline="0" dirty="0" err="1"/>
              <a:t>estadío</a:t>
            </a:r>
            <a:r>
              <a:rPr lang="es-ES" baseline="0" dirty="0"/>
              <a:t> de la </a:t>
            </a:r>
            <a:r>
              <a:rPr lang="es-ES" baseline="0" dirty="0" err="1"/>
              <a:t>rizartrosis</a:t>
            </a:r>
            <a:r>
              <a:rPr lang="es-ES" baseline="0" dirty="0"/>
              <a:t> y las características radiológicas de la misma: Calidad ósea, </a:t>
            </a:r>
            <a:r>
              <a:rPr lang="es-ES" baseline="0" dirty="0" err="1"/>
              <a:t>osteofitos</a:t>
            </a:r>
            <a:r>
              <a:rPr lang="es-ES" baseline="0" dirty="0"/>
              <a:t>, grado de luxación…</a:t>
            </a:r>
          </a:p>
          <a:p>
            <a:r>
              <a:rPr lang="es-ES" baseline="0" dirty="0"/>
              <a:t>Afectación clínica y radiológica del resto de articulaciones del pulgar y de toda la mano, así como del lado </a:t>
            </a:r>
            <a:r>
              <a:rPr lang="es-ES" baseline="0" dirty="0" err="1"/>
              <a:t>contralateral</a:t>
            </a:r>
            <a:r>
              <a:rPr lang="es-ES" baseline="0" dirty="0"/>
              <a:t>.</a:t>
            </a:r>
          </a:p>
          <a:p>
            <a:r>
              <a:rPr lang="es-ES" baseline="0" dirty="0"/>
              <a:t>Grado de limitación del paciente.</a:t>
            </a:r>
          </a:p>
          <a:p>
            <a:r>
              <a:rPr lang="es-ES" baseline="0" dirty="0"/>
              <a:t>Todo ello, junto con la experiencia y preferencia del cirujano, nos ayudará a establecer el tratamiento más adecuado en cada caso,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E9104-BC27-47DF-B598-2F0B84E8C6CB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E63A-58AD-4570-A391-DFDE16CF5BD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09803" y="4464027"/>
            <a:ext cx="9144000" cy="1641494"/>
          </a:xfrm>
        </p:spPr>
        <p:txBody>
          <a:bodyPr wrap="none" anchor="t"/>
          <a:lstStyle>
            <a:lvl1pPr algn="r">
              <a:defRPr sz="9600" spc="-300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09AB0-5DC4-4348-A93F-58702B31FE5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09803" y="3694377"/>
            <a:ext cx="9144000" cy="754023"/>
          </a:xfrm>
        </p:spPr>
        <p:txBody>
          <a:bodyPr anchor="b"/>
          <a:lstStyle>
            <a:lvl1pPr marL="0" indent="0" algn="r">
              <a:buNone/>
              <a:defRPr sz="32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CF84D887-C63F-47C4-9F14-B8E720284AC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AD600C-4D8D-49AA-A805-42F0D5E2100C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FF917F42-8B72-4582-A97E-F16BB806B79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4C7EF4C-997B-4F48-8809-60B3A0C77F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623851-E8E3-4B4F-9EED-B7786C505A1D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703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52F2-4FC1-400C-893B-F691737E99B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F30CE-2E7F-4E0A-ABFB-9B8426FCF6C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04E30-CE39-44FC-83AE-4A78924AC01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5F070-1D42-48DE-9AE3-58D3D7DB733D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04A83-0F61-435B-842A-49B28FE216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6B43A-BFA1-4F06-8ED5-8DA63DB87A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F624B1-2C07-4C1F-9973-2AB7968B11DC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923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D4464-0825-445B-A74E-F826C25F32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4534" y="4464027"/>
            <a:ext cx="9144000" cy="1641494"/>
          </a:xfrm>
        </p:spPr>
        <p:txBody>
          <a:bodyPr wrap="none" anchor="t"/>
          <a:lstStyle>
            <a:lvl1pPr>
              <a:defRPr sz="9600" spc="-300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02EC77-3AE2-4F6A-8908-336A2B94FC3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54534" y="3693673"/>
            <a:ext cx="9144000" cy="754023"/>
          </a:xfr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93301-09ED-4098-B837-1EF5B15C2A8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598CAF-0A4C-4CF4-8B5D-C1A98E0F2EF6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AB917-4F9D-4D0D-A113-E4F07ECACC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C5082-B241-40ED-9B1C-4C6363F35E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100C04-95D3-4938-8303-724840A8E235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23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DF86-934D-441C-BAF8-62FBB795DDB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121B3-C7E5-42B5-BEBB-B0FA67691D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20002" y="1825627"/>
            <a:ext cx="502521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BC951-6D31-4536-8AD7-23F062BE107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19839" y="1825627"/>
            <a:ext cx="5033964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BE4B80-7994-4D0B-94B2-8F4920B6D6D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19AB7E-A9C1-455A-8782-57C876C47D19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21B89-7AD1-4787-957E-5EA7DA14F0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EEE82-0777-47E9-B9BD-3E5B0D3A83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119763-4E6B-4F66-91C7-A257DE848FA7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3364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A65F-2F1C-4879-8D2A-E26221AB09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921EE-80A0-481A-80C7-0349A443BC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20002" y="1681160"/>
            <a:ext cx="5025213" cy="823910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B9E96F-D826-4606-A65E-B94415F0632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20002" y="2505071"/>
            <a:ext cx="5025213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535E95-D359-4829-803D-F00A7AF309E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19839" y="1681160"/>
            <a:ext cx="5035545" cy="823910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CA3873-F2BE-4864-8A7C-6DA843D5D76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319839" y="2505071"/>
            <a:ext cx="5035545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46824E-E717-48BB-B505-400ABBCF1BA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0E180F-E20C-45F5-9601-B2BDD2FF1489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4E408F-67FF-4F56-84FB-942C5EFDA0A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95C3F8-3232-4FEA-993B-09E0001DE5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119E9A-F98D-40CC-BFF4-FCACB5CBAB2D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5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2E559-F397-4771-AAA6-2A83E70A9CE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26311-0D37-4309-82CB-A7CA9E2FB00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191341-B87D-43E7-947E-2946BEFB2B46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A5EED-5D90-4504-80F9-31035940A2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404080-B5AB-4B6C-BF2E-AA2B068615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4F5287-DA07-47B0-BDD9-4999930596B6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6942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82403C-3912-4891-A877-67682471617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C2FE9F-6B59-4EE4-9008-039B59A03117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EE5674-803E-4186-BC94-B963CCD8ADF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32119-D331-4D05-B9B9-EF59CF369E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9E955E-0FD4-453A-8073-00778E30E67B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775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8151-154B-4F18-AEFB-A97BAF4B55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15FFC-D932-404C-BBC6-CB40970835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09174-EABA-4AE2-B4B8-DB8A8B88D36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0002" y="2057400"/>
            <a:ext cx="3652022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9ECED-802C-4C70-8C8D-3F9A4C37AE5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880B2A-593C-4674-91C7-166CA3C2F0FD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D6724-99BD-46E2-86EF-DF797FAE75D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074CE-3D89-4E62-B014-773017EB76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1F63F6-73A7-41B9-B4EE-316AA5DC22F0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5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B2D10-4251-4951-B45E-15440F041C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2E979B-3E65-4EBA-B2D5-1D23196F9697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ABDBA-0955-417D-974C-CCF920EBDE2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0002" y="2057400"/>
            <a:ext cx="3652022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F203A-7B2D-46C1-BDD1-DD8CD8F4CB3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43AFAF-F0BD-4FEF-B889-6BEFD2FD3A46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F7348-8000-474C-9A07-F65DC97617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720D6-A0A7-4CEA-8E49-ACD73920FF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546E0A-E112-4E72-9C42-D0BE6DBBEF11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2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C957E-37ED-4639-AB54-3AD025779C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367156"/>
            <a:ext cx="10515600" cy="819357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2F6EB-2A96-4C14-A0CC-37A4EF38305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9784" y="987423"/>
            <a:ext cx="10515600" cy="3379732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28F39-BD96-47F8-BDAA-87DEE36F2A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5186513"/>
            <a:ext cx="10514008" cy="682471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CD20F-EC1A-4C3D-86F1-F623A07E51C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330091-1406-497D-9768-A84FFA6AFCA2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274CE-C757-4BDE-BF11-A3B4F78A14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3E2AD-BCB2-4AF5-89A4-3469A159BB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CEFDF1-C014-4D74-B2D6-57D6C4AD26BD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3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1A8E-420F-41B1-A659-B9827C5CED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3534348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2624A9-6152-40CF-B70D-D352832DF5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4489402"/>
            <a:ext cx="10514008" cy="1501828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4DEA200-0B99-48E7-84EB-F4361465A5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CB4941-3B7D-4811-A4B3-A8301CAD20CB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0E5BE887-FF1D-49A5-9CF1-06489FDFC4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3BB49A-CF5B-4694-8684-61D463F3A8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1BE01B-7809-4DF4-8EEF-1092E7140438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67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85A07-4C19-41BB-B73D-7727702E4D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365129"/>
            <a:ext cx="9302748" cy="2992904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036525F-E054-4AB7-8DA8-86B142B4A4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20644" y="3365558"/>
            <a:ext cx="8752298" cy="548969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217D5-0488-453F-8C15-9DE39C303D5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203" y="4501728"/>
            <a:ext cx="10512427" cy="1489493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BBC3E-B9B3-484E-B40C-25EC3D7BC1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D98E67-2C11-4D10-BF87-4D76FADC9782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9A46D-E59F-48CB-83B1-B04E2D55553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4C661-1D6D-47C9-AED9-369D9338B8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0349DF-1D79-47B5-BC84-B3FFE830FB28}" type="slidenum">
              <a:rPr/>
              <a:pPr lvl="0"/>
              <a:t>‹Nº›</a:t>
            </a:fld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3C8A9F3-D0FA-4A03-B0EE-CA5ED561D420}"/>
              </a:ext>
            </a:extLst>
          </p:cNvPr>
          <p:cNvSpPr txBox="1"/>
          <p:nvPr/>
        </p:nvSpPr>
        <p:spPr>
          <a:xfrm>
            <a:off x="1111041" y="786822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>
                <a:solidFill>
                  <a:srgbClr val="FFFFFF"/>
                </a:solidFill>
                <a:uFillTx/>
                <a:latin typeface="Corbel"/>
              </a:rPr>
              <a:t>“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5F8A2F6-FEAF-42E3-936C-BC69C3D89981}"/>
              </a:ext>
            </a:extLst>
          </p:cNvPr>
          <p:cNvSpPr txBox="1"/>
          <p:nvPr/>
        </p:nvSpPr>
        <p:spPr>
          <a:xfrm>
            <a:off x="10437811" y="2743200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>
                <a:solidFill>
                  <a:srgbClr val="FFFFFF"/>
                </a:solidFill>
                <a:uFillTx/>
                <a:latin typeface="Corbe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8530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39C8-470D-4B29-9F6D-F960D27DBE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2326965"/>
            <a:ext cx="10515600" cy="251183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BE4FF46-7978-4432-B07C-CE16F9A317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4850581"/>
            <a:ext cx="10514008" cy="114064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283E8DD7-ADF9-4DF9-944C-36E16D9004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86C40C-6BC0-41E7-A091-D87435001068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66C20E2-13EE-4DE6-9387-B55B10C72DA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E9DADBB-7646-4134-8AF0-2E1469193F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BEE652-B455-44A1-B4A0-1FD308544D61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66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B315-BD8F-4A0A-BB20-BF2C7C3B3CA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DBB0-715B-4453-97F4-7587FB892C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7282" y="1885950"/>
            <a:ext cx="294686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BBBE5-661A-405B-A520-9624D90655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56795" y="2571749"/>
            <a:ext cx="292735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7C458B-F5FB-4E44-8362-10B0F09A35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87992" y="1885950"/>
            <a:ext cx="2936238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D441687-5DC0-47AF-87BC-B14A90E57B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77440" y="2571749"/>
            <a:ext cx="294679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D2CCDAF-569E-4613-B62E-C9B37DFF2F8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29037" y="1885950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76D97A7-A8BF-4CFF-B2CF-6B6D9BE560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29037" y="2571749"/>
            <a:ext cx="2932115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EA5B1413-7F7D-45DC-8E61-0059C79A2A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530446-999B-4A1C-BD10-8EE4DF6A8443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0A0C3B2F-E08D-47D5-929E-D2187105B3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F8C11E5E-E3DB-4886-8B3B-DDD67505F0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D05A2B-5631-4C87-8869-B530B4F17330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24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CA4D-15EB-492B-BFDD-5B121139BF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AFF6A-D2D7-4DFB-B852-5A4392A5C94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088" y="4297506"/>
            <a:ext cx="2940052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F786E1E-4B47-4D74-9BA3-8785B115FEC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332088" y="2256355"/>
            <a:ext cx="294005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55296BF-3B2E-4E9F-A5B7-D51E043958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088" y="4873761"/>
            <a:ext cx="2940052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B86CBC6-E287-4B0B-B844-90BE4AB1AD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69000" y="4297506"/>
            <a:ext cx="2930523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82B8F92-0B7C-4B1E-A6C6-4FE0830DDD0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568991" y="2256355"/>
            <a:ext cx="293052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C7F3556-1166-4AFE-B066-0FA85F4D55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67647" y="4873761"/>
            <a:ext cx="2934410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C1C1D54-BF6F-4056-913C-7A667E4FBA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4321" y="4297506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713927D-ED9F-4F4E-98DC-68907FB25DD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804321" y="2256355"/>
            <a:ext cx="293211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4677B3B-4652-48C9-99CA-1AF94DAB59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4193" y="4873761"/>
            <a:ext cx="2936001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180BFB1-22A9-4258-BE7B-721B12739F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D81A04-CC8A-4646-B3AE-7F60E6B51640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13045FEA-ACE6-48BD-B6A9-1B095F4690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0F2F04BA-68E5-45ED-ADBE-EFC83ADAB7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D2129B-55B7-451B-812B-BC3CC5FD466A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36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E107-3BF1-4EF4-B4D8-9173A8D2C6E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0FC1BB-50C0-4AFF-AA00-8481FB73295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B0C0C-FF2B-490C-9349-BD90843130C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122C2E-F5EC-481C-B100-D58672876DDD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0F334-8301-4530-AA75-3C4C9BA0EB5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B7747-C2EB-4B6B-91BE-7375567EB5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05D98E-B8F9-4F6E-AE17-6925527FD837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90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77883-764B-41D3-8C49-C8E444A059E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6454E-05A8-4E5D-A353-EF49BAEB697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CDA1D-81CE-4204-8759-F56641F24C4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3254EF-2DFF-4AE4-904D-D9D7C0A40F93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A8DCB-0468-42B1-BAD6-2E42A89341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08950-5FD2-4C7E-B9CA-334A593EB3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C60B12-1AF7-4694-AC8D-97D5D21FE54B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24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DC441A8-4218-4798-872B-A97470C3B0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10363196" cy="12191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47BB87BB-D73F-4F10-B446-B70A8A718F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4400" y="1641476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>
            <a:extLst>
              <a:ext uri="{FF2B5EF4-FFF2-40B4-BE49-F238E27FC236}">
                <a16:creationId xmlns:a16="http://schemas.microsoft.com/office/drawing/2014/main" id="{3B6223DF-AFFA-4D05-A0B7-0894F65387D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97602" y="1641476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>
            <a:extLst>
              <a:ext uri="{FF2B5EF4-FFF2-40B4-BE49-F238E27FC236}">
                <a16:creationId xmlns:a16="http://schemas.microsoft.com/office/drawing/2014/main" id="{A9ECC71E-7E40-458E-B932-0E3C639002AA}"/>
              </a:ext>
            </a:extLst>
          </p:cNvPr>
          <p:cNvSpPr txBox="1">
            <a:spLocks noGrp="1"/>
          </p:cNvSpPr>
          <p:nvPr>
            <p:ph idx="3"/>
          </p:nvPr>
        </p:nvSpPr>
        <p:spPr>
          <a:xfrm>
            <a:off x="914400" y="3944941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62C77DAC-1C4D-410B-AEB3-03A7FE12FF5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97602" y="3944941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>
            <a:extLst>
              <a:ext uri="{FF2B5EF4-FFF2-40B4-BE49-F238E27FC236}">
                <a16:creationId xmlns:a16="http://schemas.microsoft.com/office/drawing/2014/main" id="{2A4D3E9D-6237-4AC2-97AC-7A911EE0807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914400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8" name="7 Marcador de pie de página">
            <a:extLst>
              <a:ext uri="{FF2B5EF4-FFF2-40B4-BE49-F238E27FC236}">
                <a16:creationId xmlns:a16="http://schemas.microsoft.com/office/drawing/2014/main" id="{7C4E085D-8342-41B5-8363-BD9D90CE59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65604" y="6248396"/>
            <a:ext cx="3860797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9" name="8 Marcador de número de diapositiva">
            <a:extLst>
              <a:ext uri="{FF2B5EF4-FFF2-40B4-BE49-F238E27FC236}">
                <a16:creationId xmlns:a16="http://schemas.microsoft.com/office/drawing/2014/main" id="{2F2376CF-4CF3-4A50-A9F4-383077DEC1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37604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fld id="{CEE3F54B-E7EE-4C95-9403-569247D4F5A9}" type="slidenum">
              <a:rPr/>
              <a:pPr lvl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08182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433492D-6321-4C27-8E53-36D23EB70D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10363196" cy="12191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3292CDA4-D387-4006-A9D2-3DAF73BC3B0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4400" y="1641476"/>
            <a:ext cx="5080004" cy="44545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>
            <a:extLst>
              <a:ext uri="{FF2B5EF4-FFF2-40B4-BE49-F238E27FC236}">
                <a16:creationId xmlns:a16="http://schemas.microsoft.com/office/drawing/2014/main" id="{A4707BD7-0093-4E07-94FA-5AC19841072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97602" y="1641476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>
            <a:extLst>
              <a:ext uri="{FF2B5EF4-FFF2-40B4-BE49-F238E27FC236}">
                <a16:creationId xmlns:a16="http://schemas.microsoft.com/office/drawing/2014/main" id="{01ABE9F1-B4F8-4A4F-AA3E-4A8655BE7A33}"/>
              </a:ext>
            </a:extLst>
          </p:cNvPr>
          <p:cNvSpPr txBox="1">
            <a:spLocks noGrp="1"/>
          </p:cNvSpPr>
          <p:nvPr>
            <p:ph idx="3"/>
          </p:nvPr>
        </p:nvSpPr>
        <p:spPr>
          <a:xfrm>
            <a:off x="6197602" y="3944941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fecha">
            <a:extLst>
              <a:ext uri="{FF2B5EF4-FFF2-40B4-BE49-F238E27FC236}">
                <a16:creationId xmlns:a16="http://schemas.microsoft.com/office/drawing/2014/main" id="{1AB00BC2-D00B-4BA2-9638-BC3FD32D401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914400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7" name="6 Marcador de pie de página">
            <a:extLst>
              <a:ext uri="{FF2B5EF4-FFF2-40B4-BE49-F238E27FC236}">
                <a16:creationId xmlns:a16="http://schemas.microsoft.com/office/drawing/2014/main" id="{157D1EFE-59C4-487F-A11B-1DD9697D5BA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65604" y="6248396"/>
            <a:ext cx="3860797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8" name="7 Marcador de número de diapositiva">
            <a:extLst>
              <a:ext uri="{FF2B5EF4-FFF2-40B4-BE49-F238E27FC236}">
                <a16:creationId xmlns:a16="http://schemas.microsoft.com/office/drawing/2014/main" id="{CF6487DE-CDEF-4229-BE9B-46E5DCCA0F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37604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fld id="{CF93ECA0-1C5C-44E9-BE2F-0B47B980C597}" type="slidenum">
              <a:rPr/>
              <a:pPr lvl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181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144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89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484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67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385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568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6554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492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240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5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054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15474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541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94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343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4506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734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AF8A-DAB1-463D-92FC-C206966F8A2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09803" y="4464027"/>
            <a:ext cx="9144000" cy="1641494"/>
          </a:xfrm>
        </p:spPr>
        <p:txBody>
          <a:bodyPr wrap="none" anchor="t"/>
          <a:lstStyle>
            <a:lvl1pPr algn="r">
              <a:defRPr sz="7200" spc="-225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30D97-2101-468D-B0CF-015DA04AE8B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09803" y="3694378"/>
            <a:ext cx="9144000" cy="754023"/>
          </a:xfrm>
        </p:spPr>
        <p:txBody>
          <a:bodyPr anchor="b"/>
          <a:lstStyle>
            <a:lvl1pPr marL="0" indent="0" algn="r">
              <a:buNone/>
              <a:defRPr sz="2400"/>
            </a:lvl1pPr>
          </a:lstStyle>
          <a:p>
            <a:pPr lvl="0"/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FA007EA6-6CF4-4944-9995-804EFBA22B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D96093-C8CA-4B5B-B766-212706594F47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BC1B94E5-4C87-48BB-A9ED-25369E9E06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D3DB92C-2693-4237-BC18-01D98E866D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C13150-8EEB-4B21-B7CF-AE118EACF3E7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508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344B-4349-4949-BBE8-C0954662ED3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9E3D5-B379-4EDE-9A06-B50C445378D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247D8-0ACA-47CE-86D8-CC76A72B7FB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13586B-2733-420A-945B-CA8C9D9FA320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6B63D-ED9F-4B0C-BC9D-E79B9FD303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29A49-15F6-47E7-A5BC-E17B7C562E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59EC62-CD0E-4EB7-865F-80712B27A788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192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213CA-3E36-4717-951D-C41D292E88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4533" y="4464027"/>
            <a:ext cx="9144000" cy="1641494"/>
          </a:xfrm>
        </p:spPr>
        <p:txBody>
          <a:bodyPr wrap="none" anchor="t"/>
          <a:lstStyle>
            <a:lvl1pPr>
              <a:defRPr sz="7200" spc="-225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FA923-5AE0-4EEA-A3D5-8F1100F2A7F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54533" y="3693675"/>
            <a:ext cx="9144000" cy="754023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6DDD7-280A-42B5-BE55-9F0B02F23AC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EE1A6C-B7BC-4051-92EC-81526D09D3F6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C35E5-B4AD-47A9-A474-A9450F7D9B0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98EB6-F757-4AC5-A69D-9C64420251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9B7B7C-C21F-4EF7-809D-3FE1DEBB0A22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698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55446-03A3-442E-BE01-FFDF7219351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9D0AC-D2EC-4C6D-8907-3ACF8E6BE03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20003" y="1825627"/>
            <a:ext cx="502521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1FE10-1453-4FE1-A243-575FEF49C37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19839" y="1825627"/>
            <a:ext cx="5033964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8FC37-1DEB-40D2-8398-DF2C1895F7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784E36-36CB-4A24-9255-EAC914CFF6D6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13DD7-770A-4021-9476-117A5DEC50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EB87CF-B2D8-420D-A16D-D703706A4F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6C3B9D-58CE-4FE9-BA71-42AD68DA57DB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88320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84211-DD69-4C74-A867-C9D67629F4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31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E0E6-8186-4192-AD06-96370F125E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20003" y="1681160"/>
            <a:ext cx="5025213" cy="823910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5E0F5-B251-4646-8B47-1AF88DD9EC1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20003" y="2505073"/>
            <a:ext cx="5025213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BD3FEF-F84E-40BC-8825-8B6C131DFF0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19841" y="1681160"/>
            <a:ext cx="5035545" cy="823910"/>
          </a:xfrm>
        </p:spPr>
        <p:txBody>
          <a:bodyPr anchor="b"/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F1DCB6-D08A-4D92-988E-49D0EB6CAA84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319841" y="2505073"/>
            <a:ext cx="5035545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F8E9B8-27D5-4A3C-A172-4E97CC204EC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23F6E-D4D7-4449-9BD9-4A9557943DD0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E10E86-062A-4210-919A-B27A53380D2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21BCDD-712E-4F8B-B361-BF70AE201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D41339-A849-4D1A-A0A4-02D6A2D89AE4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323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C457-9B08-4CA8-B776-F6C1280ED5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9E10A-D597-4024-A4C9-918F056DB9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1F859-DC15-4436-B57C-CEA9F616FB02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0432D-9EC7-4B26-B3AE-F597178A18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4279F-54E1-4CC9-947E-471C2264C4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4F4DA7-6536-4DE1-BE38-80B3AE84F2D5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0574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5E287-E5B5-4430-9B2C-6D2E8B5F6F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ACB019-7FD7-4F68-8641-16A960177504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D4CC27-F539-4C47-882B-90E26080F9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18A3E-3FB9-41E5-9BE5-078B922A4C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6FB9D2-5852-40DF-9B3E-DDE4F4F3C11D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76722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F852-66FC-4056-AA69-940074524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286DC-CBE9-4831-8624-07E9F6D69B7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5"/>
            <a:ext cx="6172200" cy="48736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7E5A2-9CA4-4B22-B74B-6920BE7AE57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0002" y="2057400"/>
            <a:ext cx="3652023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36380C-8B45-4F15-8FAF-B457974243E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C78D2A-DB4E-4D2D-B6DB-C4A8579580A9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00AAB-3698-4B1A-A699-AC692B77915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31603-49D2-4DBA-B7E2-8669AB51E6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D099D0-5348-4DB1-984F-287E209D3456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108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7210-7F51-4A69-B331-EAFB6FB642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594FC-F8E8-4B34-9204-0247974862C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5"/>
            <a:ext cx="6172200" cy="487362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B9746-A92B-4AB1-8011-A025A50906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0002" y="2057400"/>
            <a:ext cx="3652023" cy="3811584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71302-14E9-4F4A-AAEC-58AC62B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60AF97-1EAD-41DB-A8DC-DF662D2DC394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5EF501-FA72-4A8E-8945-3B3C5CC02C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5D9B1-474E-4D93-AC9A-C4D8CC578B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31E8BD-CF67-4940-A636-51DAC837C7DE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558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63837-4CE3-4278-B687-6F453CE9DD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367158"/>
            <a:ext cx="10515600" cy="819357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AE797D-9DAF-49C6-8C3B-8A3FEF2A1DC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9784" y="987423"/>
            <a:ext cx="10515600" cy="337973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FACBF-0621-4551-874B-01B78D1D2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5186515"/>
            <a:ext cx="10514008" cy="682471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46AC4-FDA9-45E0-BC4D-5D9F5E424B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3E1C4C-5F77-4939-8AD1-19BC8D7A14BC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7828C4-0CAB-45CF-9BD7-0BBCFDA6683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2F99C-9468-4714-828F-E4A8838CF7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3F439F-EF4E-4E8B-BB7F-823CD176174E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217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F638-3DCF-454E-962D-CC794DDE1A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353434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14B2FA5-E8F1-4272-B6C3-0D634BE3BC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4489402"/>
            <a:ext cx="10514008" cy="1501828"/>
          </a:xfr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364EFD2B-E67F-431D-BA6D-2EE16D631D8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A47560-2243-4273-B737-95F3E5AE9F0A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E145518-87A3-49D8-9396-3E7AECD5C0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6F1894F-567A-4902-9257-078B576DA9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A8582C-CA2B-4403-9E9A-DEAF715B645C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783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6D80A-E43F-406D-B067-E3283CE753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365129"/>
            <a:ext cx="9302748" cy="2992904"/>
          </a:xfrm>
        </p:spPr>
        <p:txBody>
          <a:bodyPr/>
          <a:lstStyle>
            <a:lvl1pPr>
              <a:defRPr sz="33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8716875-D856-48CC-8C9E-626FFD86BE0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20644" y="3365560"/>
            <a:ext cx="8752299" cy="548969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368A5-F1E5-4F6E-B678-CD928924CD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204" y="4501730"/>
            <a:ext cx="10512427" cy="1489493"/>
          </a:xfr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E4714-5BFC-44E4-97AC-8AFA58DD0D9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2A4B48-FFF5-4345-AD50-7D061374779D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D5FA0-19BF-44A3-AD45-CEFCEA3AFE6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04ED7-DBAC-4D1D-B5E8-E0CEEEFE4A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58C9CA-C1E5-49C5-BB72-E07760A72A32}" type="slidenum">
              <a:rPr/>
              <a:pPr lvl="0"/>
              <a:t>‹Nº›</a:t>
            </a:fld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C93D737-4419-4BAD-B843-855883F7069A}"/>
              </a:ext>
            </a:extLst>
          </p:cNvPr>
          <p:cNvSpPr txBox="1"/>
          <p:nvPr/>
        </p:nvSpPr>
        <p:spPr>
          <a:xfrm>
            <a:off x="1111041" y="786824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/>
          <a:p>
            <a:pPr marL="0" marR="0" lvl="0" indent="0" algn="l" defTabSz="3429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000" b="0" i="0" u="none" strike="noStrike" kern="1200" cap="all" spc="0" baseline="0">
                <a:solidFill>
                  <a:srgbClr val="FFFFFF"/>
                </a:solidFill>
                <a:uFillTx/>
                <a:latin typeface="Corbel"/>
              </a:rPr>
              <a:t>“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5206694-0ADD-4037-9BB9-0E64F9EC9B61}"/>
              </a:ext>
            </a:extLst>
          </p:cNvPr>
          <p:cNvSpPr txBox="1"/>
          <p:nvPr/>
        </p:nvSpPr>
        <p:spPr>
          <a:xfrm>
            <a:off x="10437812" y="2743202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/>
          <a:p>
            <a:pPr marL="0" marR="0" lvl="0" indent="0" algn="r" defTabSz="3429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000" b="0" i="0" u="none" strike="noStrike" kern="1200" cap="all" spc="0" baseline="0">
                <a:solidFill>
                  <a:srgbClr val="FFFFFF"/>
                </a:solidFill>
                <a:uFillTx/>
                <a:latin typeface="Corbe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06613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566A6-F1F7-4B8E-8460-9E71E3E9F9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2326965"/>
            <a:ext cx="10515600" cy="251183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C3CB59F-FDED-4284-A6D0-F80D2C1C66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4850581"/>
            <a:ext cx="10514008" cy="114064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2AA5C663-AC12-46F0-92E8-536BA883B8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5363C5-40B9-4C1D-B5D8-03915D3079FD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EEA9794-9AE9-4924-9FE9-B176E50E9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3A39429-AD05-41B6-B4B8-805E070CEA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24D438-55AC-4529-B583-F5DA2A315479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930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1C8E1-60CE-430C-86E2-3400395A52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20403-ECD9-4696-BB21-DC5E0EB0D5F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7283" y="1885950"/>
            <a:ext cx="2946864" cy="576264"/>
          </a:xfrm>
        </p:spPr>
        <p:txBody>
          <a:bodyPr anchor="b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4044B-6A3B-411C-9BA1-B83F347460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56797" y="2571749"/>
            <a:ext cx="2927351" cy="358934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5E413-E296-4305-A0C1-69F436FF479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87993" y="1885950"/>
            <a:ext cx="2936239" cy="576264"/>
          </a:xfrm>
        </p:spPr>
        <p:txBody>
          <a:bodyPr anchor="b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990CA5E-C485-4B72-AB2D-71B7D2C7E2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77442" y="2571749"/>
            <a:ext cx="2946791" cy="358934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DD77E1-957B-4C46-B809-F31D0DDEB7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29037" y="1885950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8FDC334-EA7F-4D64-9E79-5D180A509A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29037" y="2571749"/>
            <a:ext cx="2932115" cy="358934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44CC0E20-5F59-41C4-924C-A138D962287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D5199A-E9F1-4853-B83A-2268B80CD5FF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A607CF84-195F-4DD7-9F25-9CA35B0A87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2FB9B263-4A1D-426B-8876-9F0FA79C2A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0BA5EA-3D68-4D2E-AA84-70EF08357995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673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76A9-9CF1-4CA2-9524-85006475ECC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BC12B-9025-47A6-A275-22E362ABF81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089" y="4297506"/>
            <a:ext cx="2940052" cy="576264"/>
          </a:xfrm>
        </p:spPr>
        <p:txBody>
          <a:bodyPr anchor="b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3118A41-B33C-4C47-83BD-E8C142876E9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332089" y="2256357"/>
            <a:ext cx="294005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41B3C7-EB8C-4778-AE47-52004350AC6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089" y="4873761"/>
            <a:ext cx="2940052" cy="65919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8833E52-8375-4C79-BFAC-668DACCD61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69001" y="4297506"/>
            <a:ext cx="2930523" cy="576264"/>
          </a:xfrm>
        </p:spPr>
        <p:txBody>
          <a:bodyPr anchor="b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639AFD9-517A-490A-BC64-40888FB35A1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568992" y="2256357"/>
            <a:ext cx="293052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2FC5162-5ADC-4884-A7F1-73CB07361F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67647" y="4873761"/>
            <a:ext cx="2934411" cy="65919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8F0A871-FB70-40BD-A20C-7E2B3AB580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4321" y="4297506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3C874C7-AEE1-442B-9AD7-1E25CBC749D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804321" y="2256357"/>
            <a:ext cx="293211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F3E781B-0287-4548-94F6-B74AB2DFCB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4194" y="4873761"/>
            <a:ext cx="2936001" cy="659190"/>
          </a:xfrm>
        </p:spPr>
        <p:txBody>
          <a:bodyPr/>
          <a:lstStyle>
            <a:lvl1pPr marL="0" indent="0">
              <a:buNone/>
              <a:defRPr sz="1050"/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1031792E-ED47-44DE-94B8-CC0D3F72E4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DB0033-A643-4BF8-9EC4-1E5976C7AF5A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B0F8D0CF-5CE9-4ABA-B614-F8A37DFAF5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689B28DB-0831-4E1F-B97B-70A291EC7D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CF6F4B-E8E3-415E-8B72-5BF1899A5511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703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A2C8-F77E-4ACF-A174-ABC4FBF06CC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07C0C-941F-4845-A9AC-91D7A109CB3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5F6D3-0734-409B-9D14-1516A4D5A88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4EFBE3-8BEB-44D5-A60E-073C20E41D65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1C9E4-2BE4-42D8-924E-FB6C6A8060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3B7FE-BC4A-4629-AC76-EAC7AA8ABC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50255D-CD0A-43F9-BF21-0C56EC468B8B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091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AB2075-80A9-45E2-9581-942A4BF8AF4F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4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4A1AA0-7E8E-4844-9433-66597DE8545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7B2D6-BD42-4F31-A84E-655FE0DB2F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DECFBB-229D-4D3B-8567-3B2FA9BCD7B8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D3F26-ADDF-4763-825B-6197D84826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0857C-FA6F-4337-9AC1-156E713320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6A22BB-BC58-47FC-A4F0-A2B68C5DE892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198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FB725-3A1C-49BD-A9FD-01871EC7E1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3" y="27464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E9E50D-F10F-4557-B557-B395A4BC0EC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5" y="1600202"/>
            <a:ext cx="5384801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E73435E-E9B9-45EB-9E00-9E6D9897369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97604" y="1600200"/>
            <a:ext cx="5384801" cy="21859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12A08A9-71FF-4E8E-8153-8A2EC0D0A763}"/>
              </a:ext>
            </a:extLst>
          </p:cNvPr>
          <p:cNvSpPr txBox="1">
            <a:spLocks noGrp="1"/>
          </p:cNvSpPr>
          <p:nvPr>
            <p:ph idx="3"/>
          </p:nvPr>
        </p:nvSpPr>
        <p:spPr>
          <a:xfrm>
            <a:off x="6197604" y="3938597"/>
            <a:ext cx="5384801" cy="218757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2E1BEBDD-A231-4E03-879D-43EE0F7BF65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609603" y="6245223"/>
            <a:ext cx="2844799" cy="476246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B0C5FEAF-1121-480E-9381-D42D84EB666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165604" y="6245223"/>
            <a:ext cx="3860797" cy="476246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C7CB3159-61E7-4B00-BEDE-D583757F66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737605" y="6245223"/>
            <a:ext cx="2844799" cy="476246"/>
          </a:xfrm>
        </p:spPr>
        <p:txBody>
          <a:bodyPr/>
          <a:lstStyle>
            <a:lvl1pPr>
              <a:defRPr lang="es-ES"/>
            </a:lvl1pPr>
          </a:lstStyle>
          <a:p>
            <a:pPr lvl="0"/>
            <a:fld id="{A9F8851D-0C64-42DA-858E-79A332357ABE}" type="slidenum">
              <a:rPr/>
              <a:pPr lvl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7335689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320C3ED9-56C1-4689-9664-A555F96520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1" y="228600"/>
            <a:ext cx="10363196" cy="12191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6F41F709-E96A-4745-9BEE-3BE0D3DB37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4401" y="1641478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>
            <a:extLst>
              <a:ext uri="{FF2B5EF4-FFF2-40B4-BE49-F238E27FC236}">
                <a16:creationId xmlns:a16="http://schemas.microsoft.com/office/drawing/2014/main" id="{5449E9BD-DAE0-4B45-A182-BB5FC09B9FC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97603" y="1641478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>
            <a:extLst>
              <a:ext uri="{FF2B5EF4-FFF2-40B4-BE49-F238E27FC236}">
                <a16:creationId xmlns:a16="http://schemas.microsoft.com/office/drawing/2014/main" id="{5E3E8808-71B6-4668-8E29-19B14647C533}"/>
              </a:ext>
            </a:extLst>
          </p:cNvPr>
          <p:cNvSpPr txBox="1">
            <a:spLocks noGrp="1"/>
          </p:cNvSpPr>
          <p:nvPr>
            <p:ph idx="3"/>
          </p:nvPr>
        </p:nvSpPr>
        <p:spPr>
          <a:xfrm>
            <a:off x="914401" y="3944943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DCD794E2-D62D-46B1-90D5-C7EC7C85D47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97603" y="3944943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23E07D4-66D0-4C50-9440-1A09A73DEA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32D02BB-17EF-48F7-9C71-6ACC671DE5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es-ES"/>
            </a:lvl1pPr>
          </a:lstStyle>
          <a:p>
            <a:pPr lvl="0"/>
            <a:endParaRPr lang="es-E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827020E8-AA71-44AA-AA16-F05C4BE12C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es-ES"/>
            </a:lvl1pPr>
          </a:lstStyle>
          <a:p>
            <a:pPr lvl="0"/>
            <a:fld id="{0C485599-B0E4-4DE7-9079-F983CD71E072}" type="slidenum">
              <a:rPr/>
              <a:pPr lvl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13613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7F043F-C0D0-4DBE-84E1-85166459AA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9FDB3-B747-414C-87D4-BD06A5C62E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20002" y="1825627"/>
            <a:ext cx="102338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23171-7DA8-4410-9ABB-C8C004A2C3D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fld id="{A8204537-02F6-44C3-A4FA-03958C0307F6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784AC-4A92-4D0E-B383-19A2F9E297F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13C3B-B021-4407-843E-3193F3674B8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fld id="{7C5B4977-1FA6-475F-8D89-97C5722305F0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9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5400" b="0" i="0" u="none" strike="noStrike" kern="1200" cap="none" spc="0" baseline="0">
          <a:solidFill>
            <a:srgbClr val="000000"/>
          </a:solidFill>
          <a:uFillTx/>
          <a:latin typeface="Corbel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ES" sz="2800" b="0" i="0" u="none" strike="noStrike" kern="1200" cap="none" spc="0" baseline="0">
          <a:solidFill>
            <a:srgbClr val="000000"/>
          </a:solidFill>
          <a:uFillTx/>
          <a:latin typeface="Corbe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uFillTx/>
          <a:latin typeface="Corbel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Corbel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orbel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pPr/>
              <a:t>4/10/2025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641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F874A6-6164-451D-B026-472A66A8B8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1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A1BD3-64F0-436A-B5BB-B19619B27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20003" y="1825627"/>
            <a:ext cx="102338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C8455-70E7-495E-90EF-2935B15BF6D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3429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fld id="{A6DFEAED-6DEC-4077-AC27-79291AAF18D8}" type="datetime1">
              <a:rPr lang="en-US"/>
              <a:pPr lvl="0"/>
              <a:t>4/10/2025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C504D-52BE-4CEB-9922-48D31171614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3429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362C0-4EE0-427F-936D-25AD3C53CBD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3429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fld id="{B5103443-4F63-44B3-B857-283F555B646A}" type="slidenum">
              <a:rPr/>
              <a:pPr lv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</p:sldLayoutIdLst>
  <p:txStyles>
    <p:titleStyle>
      <a:lvl1pPr marL="0" marR="0" lvl="0" indent="0" algn="l" defTabSz="6858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4050" b="0" i="0" u="none" strike="noStrike" kern="1200" cap="none" spc="0" baseline="0">
          <a:solidFill>
            <a:srgbClr val="000000"/>
          </a:solidFill>
          <a:uFillTx/>
          <a:latin typeface="Corbel"/>
        </a:defRPr>
      </a:lvl1pPr>
    </p:titleStyle>
    <p:bodyStyle>
      <a:lvl1pPr marL="171450" marR="0" lvl="0" indent="-171450" algn="l" defTabSz="685800" rtl="0" fontAlgn="auto" hangingPunct="1">
        <a:lnSpc>
          <a:spcPct val="90000"/>
        </a:lnSpc>
        <a:spcBef>
          <a:spcPts val="750"/>
        </a:spcBef>
        <a:spcAft>
          <a:spcPts val="0"/>
        </a:spcAft>
        <a:buSzPct val="100000"/>
        <a:buFont typeface="Arial" pitchFamily="34"/>
        <a:buChar char="•"/>
        <a:tabLst/>
        <a:defRPr lang="es-ES" sz="2100" b="0" i="0" u="none" strike="noStrike" kern="1200" cap="none" spc="0" baseline="0">
          <a:solidFill>
            <a:srgbClr val="000000"/>
          </a:solidFill>
          <a:uFillTx/>
          <a:latin typeface="Corbel"/>
        </a:defRPr>
      </a:lvl1pPr>
      <a:lvl2pPr marL="514350" marR="0" lvl="1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orbel"/>
        </a:defRPr>
      </a:lvl2pPr>
      <a:lvl3pPr marL="857250" marR="0" lvl="2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500" b="0" i="0" u="none" strike="noStrike" kern="1200" cap="none" spc="0" baseline="0">
          <a:solidFill>
            <a:srgbClr val="000000"/>
          </a:solidFill>
          <a:uFillTx/>
          <a:latin typeface="Corbel"/>
        </a:defRPr>
      </a:lvl3pPr>
      <a:lvl4pPr marL="1200150" marR="0" lvl="3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350" b="0" i="0" u="none" strike="noStrike" kern="1200" cap="none" spc="0" baseline="0">
          <a:solidFill>
            <a:srgbClr val="000000"/>
          </a:solidFill>
          <a:uFillTx/>
          <a:latin typeface="Corbel"/>
        </a:defRPr>
      </a:lvl4pPr>
      <a:lvl5pPr marL="1543050" marR="0" lvl="4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s-ES" sz="1350" b="0" i="0" u="none" strike="noStrike" kern="1200" cap="none" spc="0" baseline="0">
          <a:solidFill>
            <a:srgbClr val="000000"/>
          </a:solidFill>
          <a:uFillTx/>
          <a:latin typeface="Corbel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se1.mm.bing.net/th?&amp;id=OIP.M696eb1a20936869fbd94a63b3a71ff3do0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6202" y="4930224"/>
            <a:ext cx="3502854" cy="1688409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3" name="Picture 37" descr="Rizartrosis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3361" y="1281774"/>
            <a:ext cx="4740811" cy="321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303F1E1-5DA3-2B39-4E4D-F3F1F7B23F0A}"/>
              </a:ext>
            </a:extLst>
          </p:cNvPr>
          <p:cNvSpPr txBox="1">
            <a:spLocks/>
          </p:cNvSpPr>
          <p:nvPr/>
        </p:nvSpPr>
        <p:spPr>
          <a:xfrm>
            <a:off x="1055077" y="393260"/>
            <a:ext cx="9877218" cy="5523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i="1" noProof="1">
                <a:solidFill>
                  <a:srgbClr val="FFFF00"/>
                </a:solidFill>
              </a:rPr>
              <a:t>            RIZARTROSIS:</a:t>
            </a:r>
            <a:r>
              <a:rPr lang="es-ES" sz="2800" i="1" noProof="1">
                <a:solidFill>
                  <a:srgbClr val="FFFF00"/>
                </a:solidFill>
              </a:rPr>
              <a:t>DIAGNÓSTICO Y CLASIFICACIÓN   </a:t>
            </a:r>
            <a:endParaRPr lang="es-ES" sz="3200" i="1" noProof="1">
              <a:solidFill>
                <a:srgbClr val="FFFF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870364" y="5375563"/>
            <a:ext cx="3643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ELENA PÉREZ ALFONSO</a:t>
            </a:r>
          </a:p>
          <a:p>
            <a:pPr algn="ctr"/>
            <a:r>
              <a:rPr lang="es-ES" dirty="0"/>
              <a:t>Complejo Hospitalario Universitario de Vigo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2467" y="110370"/>
            <a:ext cx="10966819" cy="1325563"/>
          </a:xfrm>
        </p:spPr>
        <p:txBody>
          <a:bodyPr>
            <a:normAutofit/>
          </a:bodyPr>
          <a:lstStyle/>
          <a:p>
            <a:r>
              <a:rPr lang="es-ES" sz="3200" i="1" noProof="1">
                <a:solidFill>
                  <a:srgbClr val="FFFF00"/>
                </a:solidFill>
              </a:rPr>
              <a:t>            </a:t>
            </a:r>
            <a:r>
              <a:rPr lang="es-ES" sz="2800" i="1" noProof="1">
                <a:solidFill>
                  <a:srgbClr val="FFFF00"/>
                </a:solidFill>
              </a:rPr>
              <a:t>MOVILIDAD  de la ARTICULACIÓN  TM  </a:t>
            </a:r>
            <a:endParaRPr lang="es-ES" sz="3200" i="1" noProof="1">
              <a:solidFill>
                <a:srgbClr val="FFFF00"/>
              </a:solidFill>
            </a:endParaRPr>
          </a:p>
        </p:txBody>
      </p:sp>
      <p:pic>
        <p:nvPicPr>
          <p:cNvPr id="6" name="Picture 6" descr="C:\Mis documentos\Imagenes\Fotos\Articu. trapeciometacarpiana\Explorar1278.jpg">
            <a:extLst>
              <a:ext uri="{FF2B5EF4-FFF2-40B4-BE49-F238E27FC236}">
                <a16:creationId xmlns:a16="http://schemas.microsoft.com/office/drawing/2014/main" id="{6D361ACC-A750-2192-01C6-7C0FAB250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t="3493" r="1538" b="436"/>
          <a:stretch>
            <a:fillRect/>
          </a:stretch>
        </p:blipFill>
        <p:spPr bwMode="auto">
          <a:xfrm>
            <a:off x="4116880" y="1673330"/>
            <a:ext cx="3958238" cy="3511340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AD51FFC4-8048-76E9-3A3B-D210B57C69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7" y="1435933"/>
            <a:ext cx="3067991" cy="3911689"/>
          </a:xfrm>
          <a:prstGeom prst="rect">
            <a:avLst/>
          </a:prstGeom>
        </p:spPr>
      </p:pic>
      <p:pic>
        <p:nvPicPr>
          <p:cNvPr id="4" name="Picture 6" descr="C:\Mis documentos\Imagenes\Fotos\Articu. trapeciometacarpiana\Explorar1279.jpg">
            <a:extLst>
              <a:ext uri="{FF2B5EF4-FFF2-40B4-BE49-F238E27FC236}">
                <a16:creationId xmlns:a16="http://schemas.microsoft.com/office/drawing/2014/main" id="{BE1EFE08-36C6-17A9-B4BD-5848AD0A8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7" t="1518" r="8517" b="47820"/>
          <a:stretch>
            <a:fillRect/>
          </a:stretch>
        </p:blipFill>
        <p:spPr bwMode="auto">
          <a:xfrm>
            <a:off x="9431760" y="3542948"/>
            <a:ext cx="1862220" cy="2769153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Mis documentos\Imagenes\Fotos\Articu. trapeciometacarpiana\Explorar1279.jpg">
            <a:extLst>
              <a:ext uri="{FF2B5EF4-FFF2-40B4-BE49-F238E27FC236}">
                <a16:creationId xmlns:a16="http://schemas.microsoft.com/office/drawing/2014/main" id="{E147954E-36E4-041D-CC9F-3CBAFFB9F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t="1518" r="57059" b="47820"/>
          <a:stretch>
            <a:fillRect/>
          </a:stretch>
        </p:blipFill>
        <p:spPr bwMode="auto">
          <a:xfrm>
            <a:off x="9209739" y="275728"/>
            <a:ext cx="1928812" cy="2819400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5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oto, animal, hombre, viendo&#10;&#10;Descripción generada automáticamente">
            <a:extLst>
              <a:ext uri="{FF2B5EF4-FFF2-40B4-BE49-F238E27FC236}">
                <a16:creationId xmlns:a16="http://schemas.microsoft.com/office/drawing/2014/main" id="{EAF49485-166F-DEA7-C521-3186E94221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02406"/>
            <a:ext cx="7271198" cy="6453188"/>
          </a:xfrm>
          <a:prstGeom prst="rect">
            <a:avLst/>
          </a:prstGeom>
        </p:spPr>
      </p:pic>
      <p:pic>
        <p:nvPicPr>
          <p:cNvPr id="4" name="Imagen 3" descr="Imagen que contiene tabla, pan, alimentos, rosquilla&#10;&#10;Descripción generada automáticamente">
            <a:extLst>
              <a:ext uri="{FF2B5EF4-FFF2-40B4-BE49-F238E27FC236}">
                <a16:creationId xmlns:a16="http://schemas.microsoft.com/office/drawing/2014/main" id="{A52D4895-5FA8-B52F-CF3E-76C2804C36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217" y="345624"/>
            <a:ext cx="3702548" cy="6150426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60644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DA41F614-9A2B-B0FE-ADE2-5030F02A1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" y="152400"/>
            <a:ext cx="12030075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5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489F0D74-1834-A754-E5D0-4E487CF7BA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38" y="871844"/>
            <a:ext cx="6485207" cy="448975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E24E737-1078-8584-6B37-C91799A0C8DF}"/>
              </a:ext>
            </a:extLst>
          </p:cNvPr>
          <p:cNvSpPr txBox="1"/>
          <p:nvPr/>
        </p:nvSpPr>
        <p:spPr>
          <a:xfrm>
            <a:off x="5386381" y="5405508"/>
            <a:ext cx="3295582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     OPOSICIÓN del PULGAR</a:t>
            </a:r>
          </a:p>
          <a:p>
            <a:r>
              <a:rPr lang="es-ES" dirty="0">
                <a:solidFill>
                  <a:schemeClr val="bg1"/>
                </a:solidFill>
              </a:rPr>
              <a:t>   1: Anteposición (TM </a:t>
            </a:r>
            <a:r>
              <a:rPr lang="es-ES" sz="1200" dirty="0">
                <a:solidFill>
                  <a:schemeClr val="bg1"/>
                </a:solidFill>
              </a:rPr>
              <a:t>&amp;</a:t>
            </a:r>
            <a:r>
              <a:rPr lang="es-ES" dirty="0">
                <a:solidFill>
                  <a:schemeClr val="bg1"/>
                </a:solidFill>
              </a:rPr>
              <a:t> MF)</a:t>
            </a:r>
          </a:p>
          <a:p>
            <a:r>
              <a:rPr lang="es-ES" dirty="0">
                <a:solidFill>
                  <a:schemeClr val="bg1"/>
                </a:solidFill>
              </a:rPr>
              <a:t>   2: Flexión (TM </a:t>
            </a:r>
            <a:r>
              <a:rPr lang="es-ES" sz="1400" dirty="0">
                <a:solidFill>
                  <a:schemeClr val="bg1"/>
                </a:solidFill>
              </a:rPr>
              <a:t>&amp;</a:t>
            </a:r>
            <a:r>
              <a:rPr lang="es-ES" dirty="0">
                <a:solidFill>
                  <a:schemeClr val="bg1"/>
                </a:solidFill>
              </a:rPr>
              <a:t> MF</a:t>
            </a:r>
            <a:r>
              <a:rPr lang="es-ES" sz="1400" dirty="0">
                <a:solidFill>
                  <a:schemeClr val="bg1"/>
                </a:solidFill>
              </a:rPr>
              <a:t> &amp; </a:t>
            </a:r>
            <a:r>
              <a:rPr lang="es-ES" dirty="0">
                <a:solidFill>
                  <a:schemeClr val="bg1"/>
                </a:solidFill>
              </a:rPr>
              <a:t>IF)</a:t>
            </a:r>
          </a:p>
          <a:p>
            <a:r>
              <a:rPr lang="es-ES" dirty="0">
                <a:solidFill>
                  <a:schemeClr val="bg1"/>
                </a:solidFill>
              </a:rPr>
              <a:t>   3,4 : Pronación  (TM &amp; MF &amp; IF)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303F1E1-5DA3-2B39-4E4D-F3F1F7B23F0A}"/>
              </a:ext>
            </a:extLst>
          </p:cNvPr>
          <p:cNvSpPr txBox="1">
            <a:spLocks/>
          </p:cNvSpPr>
          <p:nvPr/>
        </p:nvSpPr>
        <p:spPr>
          <a:xfrm>
            <a:off x="1786597" y="182247"/>
            <a:ext cx="8707901" cy="55234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i="1" noProof="1">
                <a:solidFill>
                  <a:srgbClr val="FFFF00"/>
                </a:solidFill>
              </a:rPr>
              <a:t>         </a:t>
            </a:r>
            <a:r>
              <a:rPr lang="es-ES" sz="2800" i="1" noProof="1">
                <a:solidFill>
                  <a:srgbClr val="FFFF00"/>
                </a:solidFill>
              </a:rPr>
              <a:t>ANATOMÍA de la ARTICULACIÓN TM </a:t>
            </a:r>
            <a:r>
              <a:rPr lang="es-ES" sz="1800" i="1" noProof="1">
                <a:solidFill>
                  <a:srgbClr val="FFFF00"/>
                </a:solidFill>
              </a:rPr>
              <a:t>&amp;</a:t>
            </a:r>
            <a:r>
              <a:rPr lang="es-ES" sz="2800" i="1" noProof="1">
                <a:solidFill>
                  <a:srgbClr val="FFFF00"/>
                </a:solidFill>
              </a:rPr>
              <a:t> MOVIMIENTOS  </a:t>
            </a:r>
            <a:endParaRPr lang="es-ES" sz="3200" i="1" noProof="1">
              <a:solidFill>
                <a:srgbClr val="FFFF00"/>
              </a:solidFill>
            </a:endParaRPr>
          </a:p>
        </p:txBody>
      </p:sp>
      <p:pic>
        <p:nvPicPr>
          <p:cNvPr id="1027" name="Picture 3" descr="C:\Users\Javier\Desktop\tm fotos red\OIP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422031" y="895253"/>
            <a:ext cx="1800664" cy="3001107"/>
          </a:xfrm>
          <a:prstGeom prst="rect">
            <a:avLst/>
          </a:prstGeom>
          <a:noFill/>
        </p:spPr>
      </p:pic>
      <p:pic>
        <p:nvPicPr>
          <p:cNvPr id="1028" name="Picture 4" descr="C:\Users\Javier\Desktop\tm fotos red\R (1).jpg"/>
          <p:cNvPicPr>
            <a:picLocks noChangeAspect="1" noChangeArrowheads="1"/>
          </p:cNvPicPr>
          <p:nvPr/>
        </p:nvPicPr>
        <p:blipFill>
          <a:blip r:embed="rId5" cstate="print"/>
          <a:srcRect l="58251" t="41682" r="30997" b="28563"/>
          <a:stretch>
            <a:fillRect/>
          </a:stretch>
        </p:blipFill>
        <p:spPr bwMode="auto">
          <a:xfrm>
            <a:off x="2194559" y="1434903"/>
            <a:ext cx="881149" cy="1828801"/>
          </a:xfrm>
          <a:prstGeom prst="rect">
            <a:avLst/>
          </a:prstGeom>
          <a:noFill/>
        </p:spPr>
      </p:pic>
      <p:pic>
        <p:nvPicPr>
          <p:cNvPr id="1030" name="Picture 6" descr="C:\Users\Javier\Desktop\tm fotos red\4eb9fa49-289b-4644-8ff5-9b9c88e1cbb1.jpg"/>
          <p:cNvPicPr>
            <a:picLocks noChangeAspect="1" noChangeArrowheads="1"/>
          </p:cNvPicPr>
          <p:nvPr/>
        </p:nvPicPr>
        <p:blipFill>
          <a:blip r:embed="rId6" cstate="print"/>
          <a:srcRect l="74461" t="67960"/>
          <a:stretch>
            <a:fillRect/>
          </a:stretch>
        </p:blipFill>
        <p:spPr bwMode="auto">
          <a:xfrm>
            <a:off x="844061" y="4375052"/>
            <a:ext cx="2046187" cy="1927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8670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3F1E1-5DA3-2B39-4E4D-F3F1F7B23F0A}"/>
              </a:ext>
            </a:extLst>
          </p:cNvPr>
          <p:cNvSpPr txBox="1">
            <a:spLocks/>
          </p:cNvSpPr>
          <p:nvPr/>
        </p:nvSpPr>
        <p:spPr>
          <a:xfrm>
            <a:off x="612590" y="407328"/>
            <a:ext cx="10966819" cy="55234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i="1" noProof="1">
                <a:solidFill>
                  <a:srgbClr val="FFFF00"/>
                </a:solidFill>
              </a:rPr>
              <a:t>   </a:t>
            </a:r>
            <a:r>
              <a:rPr lang="es-ES" sz="2800" i="1" noProof="1">
                <a:solidFill>
                  <a:srgbClr val="FFFF00"/>
                </a:solidFill>
              </a:rPr>
              <a:t>ANATOMÍA de la ARTICULACIÓN TM </a:t>
            </a:r>
            <a:r>
              <a:rPr lang="es-ES" sz="1800" i="1" noProof="1">
                <a:solidFill>
                  <a:srgbClr val="FFFF00"/>
                </a:solidFill>
              </a:rPr>
              <a:t>&amp;</a:t>
            </a:r>
            <a:r>
              <a:rPr lang="es-ES" sz="2800" i="1" noProof="1">
                <a:solidFill>
                  <a:srgbClr val="FFFF00"/>
                </a:solidFill>
              </a:rPr>
              <a:t> MOVIMIENTOS  </a:t>
            </a:r>
            <a:endParaRPr lang="es-ES" sz="3200" i="1" noProof="1">
              <a:solidFill>
                <a:srgbClr val="FFFF00"/>
              </a:solidFill>
            </a:endParaRPr>
          </a:p>
        </p:txBody>
      </p:sp>
      <p:pic>
        <p:nvPicPr>
          <p:cNvPr id="3" name="Imagen 2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6FD06FAC-4503-BCA5-1BBE-82406B6FA5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6" y="1506655"/>
            <a:ext cx="5293028" cy="3844687"/>
          </a:xfrm>
          <a:prstGeom prst="rect">
            <a:avLst/>
          </a:prstGeom>
        </p:spPr>
      </p:pic>
      <p:pic>
        <p:nvPicPr>
          <p:cNvPr id="4" name="Marcador de contenido 13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41E33858-B187-54EB-C4E4-64460D19B5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41" y="1235051"/>
            <a:ext cx="2503022" cy="376014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CFBD88-4B25-EE2C-A7E4-19D55D177043}"/>
              </a:ext>
            </a:extLst>
          </p:cNvPr>
          <p:cNvSpPr/>
          <p:nvPr/>
        </p:nvSpPr>
        <p:spPr>
          <a:xfrm>
            <a:off x="5839268" y="5250343"/>
            <a:ext cx="53054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1 = ligamento dorso-radial.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2 = ligamento oblicuo anterior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alt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3 = ligamento inter-metacarpiano dorsal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749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7">
            <a:extLst>
              <a:ext uri="{FF2B5EF4-FFF2-40B4-BE49-F238E27FC236}">
                <a16:creationId xmlns:a16="http://schemas.microsoft.com/office/drawing/2014/main" id="{3342948B-78AC-0FFE-C0AF-5E6FAEAEBF7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8006" y="1348352"/>
            <a:ext cx="4209044" cy="4856185"/>
          </a:xfr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3 Conector recto de flecha"/>
          <p:cNvCxnSpPr/>
          <p:nvPr/>
        </p:nvCxnSpPr>
        <p:spPr>
          <a:xfrm rot="5400000">
            <a:off x="6532418" y="1946562"/>
            <a:ext cx="623455" cy="277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 de flecha"/>
          <p:cNvCxnSpPr/>
          <p:nvPr/>
        </p:nvCxnSpPr>
        <p:spPr>
          <a:xfrm rot="10800000" flipV="1">
            <a:off x="5860474" y="3269673"/>
            <a:ext cx="457201" cy="29094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Javier\Desktop\tm fotos red\3-Figure1-1.png"/>
          <p:cNvPicPr>
            <a:picLocks noChangeAspect="1" noChangeArrowheads="1"/>
          </p:cNvPicPr>
          <p:nvPr/>
        </p:nvPicPr>
        <p:blipFill>
          <a:blip r:embed="rId4" cstate="print"/>
          <a:srcRect l="3174" t="37273" r="56878" b="12888"/>
          <a:stretch>
            <a:fillRect/>
          </a:stretch>
        </p:blipFill>
        <p:spPr bwMode="auto">
          <a:xfrm>
            <a:off x="900544" y="2105892"/>
            <a:ext cx="3782291" cy="3228109"/>
          </a:xfrm>
          <a:prstGeom prst="rect">
            <a:avLst/>
          </a:prstGeom>
          <a:noFill/>
        </p:spPr>
      </p:pic>
      <p:cxnSp>
        <p:nvCxnSpPr>
          <p:cNvPr id="10" name="9 Conector recto de flecha"/>
          <p:cNvCxnSpPr/>
          <p:nvPr/>
        </p:nvCxnSpPr>
        <p:spPr>
          <a:xfrm rot="5400000">
            <a:off x="1475510" y="2971800"/>
            <a:ext cx="623455" cy="277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3F1E1-5DA3-2B39-4E4D-F3F1F7B23F0A}"/>
              </a:ext>
            </a:extLst>
          </p:cNvPr>
          <p:cNvSpPr txBox="1">
            <a:spLocks/>
          </p:cNvSpPr>
          <p:nvPr/>
        </p:nvSpPr>
        <p:spPr>
          <a:xfrm>
            <a:off x="3052689" y="421396"/>
            <a:ext cx="5725552" cy="55234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i="1" noProof="1">
                <a:solidFill>
                  <a:srgbClr val="FFFF00"/>
                </a:solidFill>
              </a:rPr>
              <a:t>   </a:t>
            </a:r>
            <a:r>
              <a:rPr lang="es-ES" sz="2800" i="1" noProof="1">
                <a:solidFill>
                  <a:srgbClr val="FFFF00"/>
                </a:solidFill>
              </a:rPr>
              <a:t>DIAGNÓSTICO CLÍNICO  </a:t>
            </a:r>
            <a:endParaRPr lang="es-ES" sz="3200" i="1" noProof="1">
              <a:solidFill>
                <a:srgbClr val="FFFF00"/>
              </a:solidFill>
            </a:endParaRPr>
          </a:p>
        </p:txBody>
      </p:sp>
      <p:pic>
        <p:nvPicPr>
          <p:cNvPr id="2050" name="Picture 2" descr="C:\Users\Javier\Desktop\tm fotos red\Figura-2-A-Traccion-manual-de-la-articulacion-trapeciometacarpiana-B-masaje-de-la_Q320.jpg"/>
          <p:cNvPicPr>
            <a:picLocks noChangeAspect="1" noChangeArrowheads="1"/>
          </p:cNvPicPr>
          <p:nvPr/>
        </p:nvPicPr>
        <p:blipFill>
          <a:blip r:embed="rId3" cstate="print"/>
          <a:srcRect l="24923" t="2577" r="3538" b="5115"/>
          <a:stretch>
            <a:fillRect/>
          </a:stretch>
        </p:blipFill>
        <p:spPr bwMode="auto">
          <a:xfrm>
            <a:off x="1645920" y="1363208"/>
            <a:ext cx="2912012" cy="3757433"/>
          </a:xfrm>
          <a:prstGeom prst="rect">
            <a:avLst/>
          </a:prstGeom>
          <a:noFill/>
        </p:spPr>
      </p:pic>
      <p:pic>
        <p:nvPicPr>
          <p:cNvPr id="4" name="Imagen 6" descr="Mano de una persona&#10;&#10;El contenido generado por IA puede ser incorrecto.">
            <a:extLst>
              <a:ext uri="{FF2B5EF4-FFF2-40B4-BE49-F238E27FC236}">
                <a16:creationId xmlns:a16="http://schemas.microsoft.com/office/drawing/2014/main" id="{BB45E495-A8B6-85A2-3576-62AA006AE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85" y="1758461"/>
            <a:ext cx="3772360" cy="2845816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303F1E1-5DA3-2B39-4E4D-F3F1F7B23F0A}"/>
              </a:ext>
            </a:extLst>
          </p:cNvPr>
          <p:cNvSpPr txBox="1">
            <a:spLocks/>
          </p:cNvSpPr>
          <p:nvPr/>
        </p:nvSpPr>
        <p:spPr>
          <a:xfrm>
            <a:off x="293077" y="5317588"/>
            <a:ext cx="5725552" cy="6049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i="1" noProof="1">
                <a:solidFill>
                  <a:srgbClr val="FFFF00"/>
                </a:solidFill>
              </a:rPr>
              <a:t>   Dolor en la base del pulgar con palpación y cepillo dolorosos 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303F1E1-5DA3-2B39-4E4D-F3F1F7B23F0A}"/>
              </a:ext>
            </a:extLst>
          </p:cNvPr>
          <p:cNvSpPr txBox="1">
            <a:spLocks/>
          </p:cNvSpPr>
          <p:nvPr/>
        </p:nvSpPr>
        <p:spPr>
          <a:xfrm>
            <a:off x="6269500" y="5298195"/>
            <a:ext cx="5725552" cy="61023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i="1" noProof="1">
                <a:solidFill>
                  <a:srgbClr val="FFFF00"/>
                </a:solidFill>
              </a:rPr>
              <a:t>   </a:t>
            </a:r>
            <a:r>
              <a:rPr lang="es-ES" sz="2600" i="1" noProof="1">
                <a:solidFill>
                  <a:srgbClr val="FFFF00"/>
                </a:solidFill>
              </a:rPr>
              <a:t>Deformidad característica con subluxación de la base del metacarpiano en casos avanzados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 con confianza baja">
            <a:extLst>
              <a:ext uri="{FF2B5EF4-FFF2-40B4-BE49-F238E27FC236}">
                <a16:creationId xmlns:a16="http://schemas.microsoft.com/office/drawing/2014/main" id="{7D227C0A-645D-5E85-7F39-FDA5059776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312919"/>
            <a:ext cx="11772900" cy="6232162"/>
          </a:xfrm>
          <a:prstGeom prst="rect">
            <a:avLst/>
          </a:prstGeom>
        </p:spPr>
      </p:pic>
      <p:pic>
        <p:nvPicPr>
          <p:cNvPr id="4" name="Imagen 3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D08B4C9E-E43B-5A47-BD01-9238967688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4043843"/>
            <a:ext cx="1774350" cy="185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22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periódico con la imagen de una persona&#10;&#10;Descripción generada automáticamente">
            <a:extLst>
              <a:ext uri="{FF2B5EF4-FFF2-40B4-BE49-F238E27FC236}">
                <a16:creationId xmlns:a16="http://schemas.microsoft.com/office/drawing/2014/main" id="{2828FF64-59C4-1871-A9C4-39C3F56CF04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274" y="83033"/>
            <a:ext cx="7296359" cy="6691744"/>
          </a:xfrm>
          <a:prstGeom prst="rect">
            <a:avLst/>
          </a:prstGeom>
        </p:spPr>
      </p:pic>
      <p:pic>
        <p:nvPicPr>
          <p:cNvPr id="2" name="Imagen 1" descr="Imagen que contiene interior, persona, pequeño, camisa&#10;&#10;Descripción generada automáticamente">
            <a:extLst>
              <a:ext uri="{FF2B5EF4-FFF2-40B4-BE49-F238E27FC236}">
                <a16:creationId xmlns:a16="http://schemas.microsoft.com/office/drawing/2014/main" id="{D3F6A519-CE27-1124-46AE-258DF5D69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029" y="3958987"/>
            <a:ext cx="3101642" cy="2743071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C416A5-C124-0A4C-4926-D7F81AB778E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b="22070"/>
          <a:stretch/>
        </p:blipFill>
        <p:spPr>
          <a:xfrm>
            <a:off x="8454597" y="155942"/>
            <a:ext cx="3090074" cy="3652383"/>
          </a:xfrm>
          <a:prstGeom prst="rect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6810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9116" y="3900399"/>
            <a:ext cx="3595847" cy="2498994"/>
          </a:xfrm>
          <a:prstGeom prst="rect">
            <a:avLst/>
          </a:prstGeom>
          <a:ln w="12700">
            <a:solidFill>
              <a:srgbClr val="FFC000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736196" y="3605314"/>
            <a:ext cx="2348428" cy="3089163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3" name="CuadroTexto 2"/>
          <p:cNvSpPr txBox="1"/>
          <p:nvPr/>
        </p:nvSpPr>
        <p:spPr>
          <a:xfrm>
            <a:off x="5244963" y="710833"/>
            <a:ext cx="223811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i="1" dirty="0">
                <a:solidFill>
                  <a:srgbClr val="FFFF00"/>
                </a:solidFill>
              </a:rPr>
              <a:t>      Grado de</a:t>
            </a:r>
          </a:p>
          <a:p>
            <a:r>
              <a:rPr lang="es-ES" sz="2800" b="1" i="1" dirty="0">
                <a:solidFill>
                  <a:srgbClr val="FFFF00"/>
                </a:solidFill>
              </a:rPr>
              <a:t> Inestabilidad</a:t>
            </a:r>
          </a:p>
          <a:p>
            <a:r>
              <a:rPr lang="es-ES" sz="2800" b="1" i="1" dirty="0">
                <a:solidFill>
                  <a:srgbClr val="FFFF00"/>
                </a:solidFill>
              </a:rPr>
              <a:t>          TM</a:t>
            </a:r>
          </a:p>
          <a:p>
            <a:r>
              <a:rPr lang="es-ES" sz="2800" b="1" i="1" dirty="0">
                <a:solidFill>
                  <a:srgbClr val="FFFF00"/>
                </a:solidFill>
              </a:rPr>
              <a:t>   en ambos </a:t>
            </a:r>
          </a:p>
          <a:p>
            <a:r>
              <a:rPr lang="es-ES" sz="2800" b="1" i="1" dirty="0">
                <a:solidFill>
                  <a:srgbClr val="FFFF00"/>
                </a:solidFill>
              </a:rPr>
              <a:t>     pulgares</a:t>
            </a:r>
            <a:endParaRPr lang="es-ES" sz="2400" b="1" i="1" dirty="0">
              <a:solidFill>
                <a:srgbClr val="FFFF0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8905" y="248919"/>
            <a:ext cx="3423343" cy="289963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" name="Imagen 3" descr="Una mano muestra un objeto en la mano&#10;&#10;Descripción generada automáticamente con confianza media">
            <a:extLst>
              <a:ext uri="{FF2B5EF4-FFF2-40B4-BE49-F238E27FC236}">
                <a16:creationId xmlns:a16="http://schemas.microsoft.com/office/drawing/2014/main" id="{83A50B6A-4FD1-BE98-47B1-BD6D365F7F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069" y="370810"/>
            <a:ext cx="2200682" cy="305819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F5F8630-83D1-DB10-001A-6F8252C5426F}"/>
              </a:ext>
            </a:extLst>
          </p:cNvPr>
          <p:cNvSpPr txBox="1"/>
          <p:nvPr/>
        </p:nvSpPr>
        <p:spPr>
          <a:xfrm>
            <a:off x="2195285" y="2686494"/>
            <a:ext cx="231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Inestabilidad bilateral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2011680" y="337625"/>
            <a:ext cx="576776" cy="1406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rot="10800000" flipV="1">
            <a:off x="4417256" y="363416"/>
            <a:ext cx="560363" cy="23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382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/>
          <p:cNvSpPr txBox="1">
            <a:spLocks noChangeArrowheads="1"/>
          </p:cNvSpPr>
          <p:nvPr/>
        </p:nvSpPr>
        <p:spPr bwMode="auto">
          <a:xfrm>
            <a:off x="2419644" y="1021886"/>
            <a:ext cx="60161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dirty="0"/>
              <a:t> </a:t>
            </a:r>
            <a:r>
              <a:rPr lang="es-ES" sz="1600" dirty="0" err="1">
                <a:solidFill>
                  <a:srgbClr val="00B0F0"/>
                </a:solidFill>
              </a:rPr>
              <a:t>Eaton</a:t>
            </a:r>
            <a:r>
              <a:rPr lang="es-ES" sz="1600" dirty="0">
                <a:solidFill>
                  <a:srgbClr val="00B0F0"/>
                </a:solidFill>
              </a:rPr>
              <a:t>, R. G., and </a:t>
            </a:r>
            <a:r>
              <a:rPr lang="es-ES" sz="1600" dirty="0" err="1">
                <a:solidFill>
                  <a:srgbClr val="00B0F0"/>
                </a:solidFill>
              </a:rPr>
              <a:t>Glickel</a:t>
            </a:r>
            <a:r>
              <a:rPr lang="es-ES" sz="1600" dirty="0">
                <a:solidFill>
                  <a:srgbClr val="00B0F0"/>
                </a:solidFill>
              </a:rPr>
              <a:t>, S. Z. </a:t>
            </a:r>
            <a:r>
              <a:rPr lang="es-ES" sz="1600" dirty="0" err="1"/>
              <a:t>Trapeziometacarpal</a:t>
            </a:r>
            <a:r>
              <a:rPr lang="es-ES" sz="1600" dirty="0"/>
              <a:t> </a:t>
            </a:r>
            <a:r>
              <a:rPr lang="es-ES" sz="1600" dirty="0" err="1"/>
              <a:t>osteoarthritis</a:t>
            </a:r>
            <a:r>
              <a:rPr lang="es-ES" sz="1600" dirty="0"/>
              <a:t>:</a:t>
            </a:r>
          </a:p>
          <a:p>
            <a:r>
              <a:rPr lang="en-US" sz="1600" dirty="0"/>
              <a:t>Staging as a rationale for treatment. </a:t>
            </a:r>
            <a:r>
              <a:rPr lang="en-US" sz="1600" i="1" dirty="0">
                <a:solidFill>
                  <a:srgbClr val="FFC000"/>
                </a:solidFill>
              </a:rPr>
              <a:t>Hand </a:t>
            </a:r>
            <a:r>
              <a:rPr lang="en-US" sz="1600" i="1" dirty="0" err="1">
                <a:solidFill>
                  <a:srgbClr val="FFC000"/>
                </a:solidFill>
              </a:rPr>
              <a:t>Clin</a:t>
            </a:r>
            <a:r>
              <a:rPr lang="en-US" sz="1600" i="1" dirty="0">
                <a:solidFill>
                  <a:srgbClr val="FFC000"/>
                </a:solidFill>
              </a:rPr>
              <a:t>. 3: 455, 1987</a:t>
            </a:r>
            <a:r>
              <a:rPr lang="en-US" sz="1600" i="1" dirty="0"/>
              <a:t>.</a:t>
            </a:r>
            <a:endParaRPr lang="es-ES" sz="1600" dirty="0"/>
          </a:p>
        </p:txBody>
      </p:sp>
      <p:sp>
        <p:nvSpPr>
          <p:cNvPr id="11" name="13 CuadroTexto"/>
          <p:cNvSpPr txBox="1">
            <a:spLocks noChangeArrowheads="1"/>
          </p:cNvSpPr>
          <p:nvPr/>
        </p:nvSpPr>
        <p:spPr bwMode="auto">
          <a:xfrm>
            <a:off x="1886389" y="209037"/>
            <a:ext cx="74295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err="1"/>
              <a:t>Clasificación</a:t>
            </a:r>
            <a:r>
              <a:rPr lang="en-US" sz="4000" dirty="0"/>
              <a:t> de Eaton y </a:t>
            </a:r>
            <a:r>
              <a:rPr lang="en-US" sz="4000" dirty="0" err="1"/>
              <a:t>Glickel</a:t>
            </a:r>
            <a:endParaRPr lang="en-US" sz="4000" dirty="0"/>
          </a:p>
          <a:p>
            <a:endParaRPr lang="es-ES" dirty="0"/>
          </a:p>
        </p:txBody>
      </p:sp>
      <p:sp>
        <p:nvSpPr>
          <p:cNvPr id="12" name="17 CuadroTexto"/>
          <p:cNvSpPr txBox="1">
            <a:spLocks noChangeArrowheads="1"/>
          </p:cNvSpPr>
          <p:nvPr/>
        </p:nvSpPr>
        <p:spPr bwMode="auto">
          <a:xfrm>
            <a:off x="2766500" y="2300068"/>
            <a:ext cx="1928813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 err="1">
                <a:solidFill>
                  <a:schemeClr val="hlink"/>
                </a:solidFill>
              </a:rPr>
              <a:t>Estadío</a:t>
            </a:r>
            <a:r>
              <a:rPr lang="es-ES" altLang="es-ES" b="1" dirty="0">
                <a:solidFill>
                  <a:schemeClr val="hlink"/>
                </a:solidFill>
              </a:rPr>
              <a:t> II:</a:t>
            </a:r>
            <a:r>
              <a:rPr lang="es-ES" altLang="es-ES" b="1" dirty="0"/>
              <a:t> </a:t>
            </a:r>
          </a:p>
          <a:p>
            <a:pPr>
              <a:spcBef>
                <a:spcPct val="50000"/>
              </a:spcBef>
            </a:pPr>
            <a:r>
              <a:rPr lang="es-ES" altLang="es-ES" dirty="0"/>
              <a:t>Estrechamiento espacio articular, </a:t>
            </a:r>
            <a:r>
              <a:rPr lang="es-ES" altLang="es-ES" dirty="0" err="1"/>
              <a:t>osteofitos</a:t>
            </a:r>
            <a:r>
              <a:rPr lang="es-ES" altLang="es-ES" dirty="0"/>
              <a:t>&lt;2mm. </a:t>
            </a:r>
          </a:p>
        </p:txBody>
      </p:sp>
      <p:sp>
        <p:nvSpPr>
          <p:cNvPr id="13" name="18 CuadroTexto"/>
          <p:cNvSpPr txBox="1">
            <a:spLocks noChangeArrowheads="1"/>
          </p:cNvSpPr>
          <p:nvPr/>
        </p:nvSpPr>
        <p:spPr bwMode="auto">
          <a:xfrm>
            <a:off x="4951828" y="2257864"/>
            <a:ext cx="20002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 err="1">
                <a:solidFill>
                  <a:schemeClr val="hlink"/>
                </a:solidFill>
              </a:rPr>
              <a:t>Estadío</a:t>
            </a:r>
            <a:r>
              <a:rPr lang="es-ES" altLang="es-ES" b="1" dirty="0">
                <a:solidFill>
                  <a:schemeClr val="hlink"/>
                </a:solidFill>
              </a:rPr>
              <a:t> III:</a:t>
            </a:r>
            <a:r>
              <a:rPr lang="es-ES" altLang="es-ES" b="1" dirty="0"/>
              <a:t> </a:t>
            </a:r>
          </a:p>
          <a:p>
            <a:pPr>
              <a:spcBef>
                <a:spcPct val="50000"/>
              </a:spcBef>
            </a:pPr>
            <a:r>
              <a:rPr lang="es-ES" altLang="es-ES" dirty="0"/>
              <a:t>Estrechamiento mayor articular, </a:t>
            </a:r>
            <a:r>
              <a:rPr lang="es-ES" altLang="es-ES" dirty="0" err="1"/>
              <a:t>osteofitos</a:t>
            </a:r>
            <a:r>
              <a:rPr lang="es-ES" altLang="es-ES" dirty="0"/>
              <a:t> &gt;2mm. Subluxación</a:t>
            </a:r>
          </a:p>
        </p:txBody>
      </p:sp>
      <p:sp>
        <p:nvSpPr>
          <p:cNvPr id="14" name="19 CuadroTexto"/>
          <p:cNvSpPr txBox="1">
            <a:spLocks noChangeArrowheads="1"/>
          </p:cNvSpPr>
          <p:nvPr/>
        </p:nvSpPr>
        <p:spPr bwMode="auto">
          <a:xfrm>
            <a:off x="7021317" y="2286000"/>
            <a:ext cx="2428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 err="1">
                <a:solidFill>
                  <a:schemeClr val="hlink"/>
                </a:solidFill>
              </a:rPr>
              <a:t>Estadío</a:t>
            </a:r>
            <a:r>
              <a:rPr lang="es-ES" altLang="es-ES" b="1" dirty="0">
                <a:solidFill>
                  <a:schemeClr val="hlink"/>
                </a:solidFill>
              </a:rPr>
              <a:t> IV:</a:t>
            </a:r>
            <a:r>
              <a:rPr lang="es-ES" altLang="es-ES" b="1" dirty="0"/>
              <a:t> </a:t>
            </a:r>
          </a:p>
          <a:p>
            <a:pPr>
              <a:spcBef>
                <a:spcPct val="50000"/>
              </a:spcBef>
            </a:pPr>
            <a:r>
              <a:rPr lang="es-ES" altLang="es-ES" dirty="0"/>
              <a:t>Artrosis peri-trapecial:</a:t>
            </a:r>
          </a:p>
          <a:p>
            <a:pPr>
              <a:spcBef>
                <a:spcPct val="50000"/>
              </a:spcBef>
            </a:pPr>
            <a:r>
              <a:rPr lang="es-ES" altLang="es-ES" dirty="0"/>
              <a:t>afectación TM y STT</a:t>
            </a:r>
          </a:p>
        </p:txBody>
      </p:sp>
      <p:cxnSp>
        <p:nvCxnSpPr>
          <p:cNvPr id="15" name="14 Conector recto"/>
          <p:cNvCxnSpPr/>
          <p:nvPr/>
        </p:nvCxnSpPr>
        <p:spPr>
          <a:xfrm flipV="1">
            <a:off x="214313" y="2194560"/>
            <a:ext cx="9168838" cy="20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7" descr="C:\Users\Javier\Desktop\rizartrosis irisarri\Rizartrosis new\Scan10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1429" y="5375943"/>
            <a:ext cx="1328254" cy="129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n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06263" y="239151"/>
            <a:ext cx="1260885" cy="181473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8" name="15 CuadroTexto"/>
          <p:cNvSpPr txBox="1">
            <a:spLocks noChangeArrowheads="1"/>
          </p:cNvSpPr>
          <p:nvPr/>
        </p:nvSpPr>
        <p:spPr bwMode="auto">
          <a:xfrm>
            <a:off x="436098" y="2300068"/>
            <a:ext cx="2286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b="1" dirty="0" err="1">
                <a:solidFill>
                  <a:schemeClr val="hlink"/>
                </a:solidFill>
              </a:rPr>
              <a:t>Estadío</a:t>
            </a:r>
            <a:r>
              <a:rPr lang="es-ES" altLang="es-ES" b="1" dirty="0">
                <a:solidFill>
                  <a:schemeClr val="hlink"/>
                </a:solidFill>
              </a:rPr>
              <a:t> I: </a:t>
            </a:r>
          </a:p>
          <a:p>
            <a:pPr>
              <a:spcBef>
                <a:spcPct val="50000"/>
              </a:spcBef>
            </a:pPr>
            <a:r>
              <a:rPr lang="es-ES" altLang="es-ES" dirty="0"/>
              <a:t>Línea articular Normal o mínimo ensanchamiento por derrame o sinovitis</a:t>
            </a:r>
          </a:p>
        </p:txBody>
      </p:sp>
      <p:pic>
        <p:nvPicPr>
          <p:cNvPr id="19" name="Imagen 11" descr="Hombre sonriendo con lentes y traje&#10;&#10;Descripción generada automáticamente">
            <a:extLst>
              <a:ext uri="{FF2B5EF4-FFF2-40B4-BE49-F238E27FC236}">
                <a16:creationId xmlns:a16="http://schemas.microsoft.com/office/drawing/2014/main" id="{C2D568B2-6ECF-4964-D7B9-F4D0E7CDE6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556" y="185447"/>
            <a:ext cx="1172945" cy="1882504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21" name="10 Rectángulo"/>
          <p:cNvSpPr>
            <a:spLocks noChangeArrowheads="1"/>
          </p:cNvSpPr>
          <p:nvPr/>
        </p:nvSpPr>
        <p:spPr bwMode="auto">
          <a:xfrm>
            <a:off x="10062209" y="2134186"/>
            <a:ext cx="1571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 Richard </a:t>
            </a:r>
            <a:r>
              <a:rPr lang="es-ES" dirty="0" err="1"/>
              <a:t>Eaton</a:t>
            </a:r>
            <a:endParaRPr lang="es-ES" dirty="0"/>
          </a:p>
        </p:txBody>
      </p:sp>
      <p:grpSp>
        <p:nvGrpSpPr>
          <p:cNvPr id="23" name="22 Grupo"/>
          <p:cNvGrpSpPr/>
          <p:nvPr/>
        </p:nvGrpSpPr>
        <p:grpSpPr>
          <a:xfrm>
            <a:off x="818737" y="4122057"/>
            <a:ext cx="8397834" cy="2349022"/>
            <a:chOff x="1515423" y="3276041"/>
            <a:chExt cx="8638386" cy="2904753"/>
          </a:xfrm>
        </p:grpSpPr>
        <p:pic>
          <p:nvPicPr>
            <p:cNvPr id="24" name="Imagen 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5423" y="3300573"/>
              <a:ext cx="2577706" cy="2880221"/>
            </a:xfrm>
            <a:prstGeom prst="rect">
              <a:avLst/>
            </a:prstGeom>
            <a:ln w="12700">
              <a:solidFill>
                <a:srgbClr val="FFFF00"/>
              </a:solidFill>
            </a:ln>
          </p:spPr>
        </p:pic>
        <p:pic>
          <p:nvPicPr>
            <p:cNvPr id="25" name="Imagen 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0654" y="3300572"/>
              <a:ext cx="1968941" cy="2880222"/>
            </a:xfrm>
            <a:prstGeom prst="rect">
              <a:avLst/>
            </a:prstGeom>
            <a:ln w="12700">
              <a:solidFill>
                <a:srgbClr val="FFFF00"/>
              </a:solidFill>
            </a:ln>
          </p:spPr>
        </p:pic>
        <p:pic>
          <p:nvPicPr>
            <p:cNvPr id="26" name="Imagen 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6298" y="3300572"/>
              <a:ext cx="1937976" cy="2867974"/>
            </a:xfrm>
            <a:prstGeom prst="rect">
              <a:avLst/>
            </a:prstGeom>
            <a:ln w="12700">
              <a:solidFill>
                <a:srgbClr val="FFFF00"/>
              </a:solidFill>
            </a:ln>
          </p:spPr>
        </p:pic>
        <p:pic>
          <p:nvPicPr>
            <p:cNvPr id="27" name="Imagen 4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15833" y="3276041"/>
              <a:ext cx="1937976" cy="2893791"/>
            </a:xfrm>
            <a:prstGeom prst="rect">
              <a:avLst/>
            </a:prstGeom>
            <a:ln w="12700">
              <a:solidFill>
                <a:srgbClr val="FFFF00"/>
              </a:solidFill>
            </a:ln>
          </p:spPr>
        </p:pic>
        <p:sp>
          <p:nvSpPr>
            <p:cNvPr id="28" name="CuadroTexto 6"/>
            <p:cNvSpPr txBox="1"/>
            <p:nvPr/>
          </p:nvSpPr>
          <p:spPr>
            <a:xfrm>
              <a:off x="3704083" y="5670573"/>
              <a:ext cx="2551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9" name="CuadroTexto 7"/>
            <p:cNvSpPr txBox="1"/>
            <p:nvPr/>
          </p:nvSpPr>
          <p:spPr>
            <a:xfrm>
              <a:off x="5671121" y="5755777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II</a:t>
              </a:r>
            </a:p>
          </p:txBody>
        </p:sp>
        <p:sp>
          <p:nvSpPr>
            <p:cNvPr id="30" name="Rectángulo 8"/>
            <p:cNvSpPr/>
            <p:nvPr/>
          </p:nvSpPr>
          <p:spPr>
            <a:xfrm>
              <a:off x="7681193" y="5795213"/>
              <a:ext cx="4251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III </a:t>
              </a:r>
            </a:p>
          </p:txBody>
        </p:sp>
        <p:sp>
          <p:nvSpPr>
            <p:cNvPr id="31" name="Rectángulo 9"/>
            <p:cNvSpPr/>
            <p:nvPr/>
          </p:nvSpPr>
          <p:spPr>
            <a:xfrm>
              <a:off x="9634102" y="5731318"/>
              <a:ext cx="3962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  <a:t>IV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795FF-B0CD-546C-3E94-5B1D2E6B4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850" y="0"/>
            <a:ext cx="10515600" cy="1012402"/>
          </a:xfrm>
        </p:spPr>
        <p:txBody>
          <a:bodyPr>
            <a:normAutofit/>
          </a:bodyPr>
          <a:lstStyle/>
          <a:p>
            <a:r>
              <a:rPr lang="es-ES" sz="4000" i="1" dirty="0"/>
              <a:t>Diagnóstico y Clasificación de las Rizartrosis </a:t>
            </a:r>
          </a:p>
        </p:txBody>
      </p:sp>
      <p:pic>
        <p:nvPicPr>
          <p:cNvPr id="6" name="46B30B07-739A-49DC-9C22-D42740818761" descr="CC91B10A-FA36-4235-BC81-F8F5938920F8@homestation">
            <a:extLst>
              <a:ext uri="{FF2B5EF4-FFF2-40B4-BE49-F238E27FC236}">
                <a16:creationId xmlns:a16="http://schemas.microsoft.com/office/drawing/2014/main" id="{E0915EEE-FAFD-3FF0-E558-E87B823AA3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26" b="24424"/>
          <a:stretch/>
        </p:blipFill>
        <p:spPr bwMode="auto">
          <a:xfrm>
            <a:off x="505443" y="2321467"/>
            <a:ext cx="3459696" cy="2830092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"/>
          <p:cNvPicPr>
            <a:picLocks noChangeAspect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>
          <a:xfrm>
            <a:off x="4367579" y="1817150"/>
            <a:ext cx="3419475" cy="4806950"/>
          </a:xfrm>
          <a:prstGeom prst="rect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</p:pic>
      <p:cxnSp>
        <p:nvCxnSpPr>
          <p:cNvPr id="10" name="9 Conector recto de flecha"/>
          <p:cNvCxnSpPr/>
          <p:nvPr/>
        </p:nvCxnSpPr>
        <p:spPr>
          <a:xfrm rot="5400000">
            <a:off x="6172971" y="2692757"/>
            <a:ext cx="428625" cy="71438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789C884D-2586-7F29-7714-BE832975C37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06908" y="1815762"/>
            <a:ext cx="3225547" cy="4148939"/>
          </a:xfrm>
          <a:prstGeom prst="rect">
            <a:avLst/>
          </a:prstGeom>
        </p:spPr>
      </p:pic>
      <p:sp>
        <p:nvSpPr>
          <p:cNvPr id="12" name="CuadroTexto 2"/>
          <p:cNvSpPr txBox="1">
            <a:spLocks noChangeArrowheads="1"/>
          </p:cNvSpPr>
          <p:nvPr/>
        </p:nvSpPr>
        <p:spPr bwMode="auto">
          <a:xfrm>
            <a:off x="3167053" y="889563"/>
            <a:ext cx="4913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2800" b="1" i="1" dirty="0">
                <a:solidFill>
                  <a:srgbClr val="FFFF00"/>
                </a:solidFill>
              </a:rPr>
              <a:t>Factores radiológicos a valorar </a:t>
            </a:r>
          </a:p>
        </p:txBody>
      </p:sp>
    </p:spTree>
    <p:extLst>
      <p:ext uri="{BB962C8B-B14F-4D97-AF65-F5344CB8AC3E}">
        <p14:creationId xmlns:p14="http://schemas.microsoft.com/office/powerpoint/2010/main" val="1071039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795FF-B0CD-546C-3E94-5B1D2E6B42CF}"/>
              </a:ext>
            </a:extLst>
          </p:cNvPr>
          <p:cNvSpPr txBox="1">
            <a:spLocks/>
          </p:cNvSpPr>
          <p:nvPr/>
        </p:nvSpPr>
        <p:spPr>
          <a:xfrm>
            <a:off x="1297850" y="0"/>
            <a:ext cx="10515600" cy="10124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1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Diagnóstico y Clasificación de las Rizartrosis </a:t>
            </a:r>
            <a:endParaRPr kumimoji="0" lang="es-ES" sz="4000" b="0" i="1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8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  <a:tileRect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/>
          <p:cNvSpPr txBox="1">
            <a:spLocks noChangeArrowheads="1"/>
          </p:cNvSpPr>
          <p:nvPr/>
        </p:nvSpPr>
        <p:spPr bwMode="auto">
          <a:xfrm>
            <a:off x="3167053" y="889563"/>
            <a:ext cx="4913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2800" b="1" i="1" dirty="0">
                <a:solidFill>
                  <a:srgbClr val="FFFF00"/>
                </a:solidFill>
              </a:rPr>
              <a:t>Factores radiológicos a valorar </a:t>
            </a:r>
          </a:p>
        </p:txBody>
      </p:sp>
      <p:pic>
        <p:nvPicPr>
          <p:cNvPr id="4" name="Picture 2" descr="C:\Users\Javier\Desktop\rizartrosis\rizartrosis recortes y fotos\rizartrosis fotos casos\flores\flores 1.jpg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-14000" contrast="6000"/>
          </a:blip>
          <a:srcRect l="17656" t="44502" r="63466" b="28040"/>
          <a:stretch>
            <a:fillRect/>
          </a:stretch>
        </p:blipFill>
        <p:spPr bwMode="auto">
          <a:xfrm>
            <a:off x="2869808" y="2388948"/>
            <a:ext cx="2264899" cy="3294399"/>
          </a:xfrm>
          <a:prstGeom prst="rect">
            <a:avLst/>
          </a:prstGeom>
          <a:noFill/>
        </p:spPr>
      </p:pic>
      <p:grpSp>
        <p:nvGrpSpPr>
          <p:cNvPr id="10" name="9 Grupo"/>
          <p:cNvGrpSpPr/>
          <p:nvPr/>
        </p:nvGrpSpPr>
        <p:grpSpPr>
          <a:xfrm>
            <a:off x="8596312" y="1563932"/>
            <a:ext cx="3595688" cy="4775200"/>
            <a:chOff x="762000" y="1071563"/>
            <a:chExt cx="3595688" cy="4775200"/>
          </a:xfrm>
        </p:grpSpPr>
        <p:grpSp>
          <p:nvGrpSpPr>
            <p:cNvPr id="11" name="10 Grupo"/>
            <p:cNvGrpSpPr/>
            <p:nvPr/>
          </p:nvGrpSpPr>
          <p:grpSpPr>
            <a:xfrm>
              <a:off x="762000" y="1071563"/>
              <a:ext cx="3024188" cy="4775200"/>
              <a:chOff x="762000" y="1071563"/>
              <a:chExt cx="3024188" cy="4775200"/>
            </a:xfrm>
          </p:grpSpPr>
          <p:pic>
            <p:nvPicPr>
              <p:cNvPr id="13" name="Imagen 7"/>
              <p:cNvPicPr>
                <a:picLocks noChangeAspect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762000" y="1071563"/>
                <a:ext cx="3024188" cy="4775200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miter lim="800000"/>
                <a:headEnd/>
                <a:tailEnd/>
              </a:ln>
            </p:spPr>
          </p:pic>
          <p:sp>
            <p:nvSpPr>
              <p:cNvPr id="14" name="CuadroTexto 8"/>
              <p:cNvSpPr txBox="1">
                <a:spLocks noChangeArrowheads="1"/>
              </p:cNvSpPr>
              <p:nvPr/>
            </p:nvSpPr>
            <p:spPr bwMode="auto">
              <a:xfrm>
                <a:off x="2143125" y="1143000"/>
                <a:ext cx="1527175" cy="369888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s-ES" b="1">
                    <a:solidFill>
                      <a:srgbClr val="00B0F0"/>
                    </a:solidFill>
                  </a:rPr>
                  <a:t>KADIVAKLA</a:t>
                </a:r>
              </a:p>
            </p:txBody>
          </p:sp>
        </p:grpSp>
        <p:sp>
          <p:nvSpPr>
            <p:cNvPr id="12" name="CuadroTexto 9"/>
            <p:cNvSpPr txBox="1">
              <a:spLocks noChangeArrowheads="1"/>
            </p:cNvSpPr>
            <p:nvPr/>
          </p:nvSpPr>
          <p:spPr bwMode="auto">
            <a:xfrm>
              <a:off x="2278063" y="5132388"/>
              <a:ext cx="2079625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b="1" dirty="0"/>
                <a:t>  </a:t>
              </a:r>
              <a:r>
                <a:rPr lang="es-ES" b="1" dirty="0" err="1">
                  <a:solidFill>
                    <a:srgbClr val="FFFF00"/>
                  </a:solidFill>
                </a:rPr>
                <a:t>Trapezial</a:t>
              </a:r>
              <a:endParaRPr lang="es-ES" b="1" dirty="0">
                <a:solidFill>
                  <a:srgbClr val="FFFF00"/>
                </a:solidFill>
              </a:endParaRPr>
            </a:p>
            <a:p>
              <a:r>
                <a:rPr lang="es-ES" b="1" dirty="0" err="1">
                  <a:solidFill>
                    <a:srgbClr val="FFFF00"/>
                  </a:solidFill>
                </a:rPr>
                <a:t>space</a:t>
              </a:r>
              <a:r>
                <a:rPr lang="es-ES" b="1" dirty="0">
                  <a:solidFill>
                    <a:srgbClr val="FFFF00"/>
                  </a:solidFill>
                </a:rPr>
                <a:t> </a:t>
              </a:r>
              <a:r>
                <a:rPr lang="es-ES" b="1" dirty="0" err="1">
                  <a:solidFill>
                    <a:srgbClr val="FFFF00"/>
                  </a:solidFill>
                </a:rPr>
                <a:t>rate</a:t>
              </a:r>
              <a:endParaRPr lang="es-ES" b="1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5" name="Imagen 8"/>
          <p:cNvPicPr>
            <a:picLocks noChangeAspect="1"/>
          </p:cNvPicPr>
          <p:nvPr/>
        </p:nvPicPr>
        <p:blipFill>
          <a:blip r:embed="rId5" cstate="print">
            <a:grayscl/>
          </a:blip>
          <a:srcRect l="20663" r="4314" b="26086"/>
          <a:stretch>
            <a:fillRect/>
          </a:stretch>
        </p:blipFill>
        <p:spPr bwMode="auto">
          <a:xfrm>
            <a:off x="274760" y="2616591"/>
            <a:ext cx="2409077" cy="28135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CuadroTexto 7"/>
          <p:cNvSpPr txBox="1">
            <a:spLocks noChangeArrowheads="1"/>
          </p:cNvSpPr>
          <p:nvPr/>
        </p:nvSpPr>
        <p:spPr bwMode="auto">
          <a:xfrm>
            <a:off x="301796" y="268890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b="1" dirty="0" err="1">
                <a:solidFill>
                  <a:schemeClr val="bg1"/>
                </a:solidFill>
              </a:rPr>
              <a:t>Rizartrosis</a:t>
            </a:r>
            <a:r>
              <a:rPr lang="es-ES" sz="1400" b="1" dirty="0">
                <a:solidFill>
                  <a:schemeClr val="bg1"/>
                </a:solidFill>
              </a:rPr>
              <a:t> con</a:t>
            </a:r>
          </a:p>
          <a:p>
            <a:r>
              <a:rPr lang="es-ES" sz="1400" b="1" dirty="0">
                <a:solidFill>
                  <a:schemeClr val="bg1"/>
                </a:solidFill>
              </a:rPr>
              <a:t>Inestabilidad TM</a:t>
            </a:r>
          </a:p>
        </p:txBody>
      </p:sp>
      <p:pic>
        <p:nvPicPr>
          <p:cNvPr id="17" name="Imagen 2">
            <a:extLst>
              <a:ext uri="{FF2B5EF4-FFF2-40B4-BE49-F238E27FC236}">
                <a16:creationId xmlns:a16="http://schemas.microsoft.com/office/drawing/2014/main" id="{52083F07-9340-4179-A394-0A033E1CF7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37933" t="10526" b="11306"/>
          <a:stretch/>
        </p:blipFill>
        <p:spPr>
          <a:xfrm flipH="1">
            <a:off x="5561428" y="2451856"/>
            <a:ext cx="2710376" cy="3308498"/>
          </a:xfrm>
          <a:prstGeom prst="rect">
            <a:avLst/>
          </a:prstGeom>
          <a:noFill/>
          <a:ln w="28575" cap="flat">
            <a:solidFill>
              <a:srgbClr val="FFFFFF"/>
            </a:solidFill>
            <a:prstDash val="solid"/>
            <a:miter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334" r="433"/>
          <a:stretch/>
        </p:blipFill>
        <p:spPr>
          <a:xfrm>
            <a:off x="1081064" y="2420831"/>
            <a:ext cx="2704624" cy="3479259"/>
          </a:xfrm>
          <a:noFill/>
          <a:ln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F9EA950-3AEE-CAB2-C8C8-855454B347B3}"/>
              </a:ext>
            </a:extLst>
          </p:cNvPr>
          <p:cNvSpPr txBox="1"/>
          <p:nvPr/>
        </p:nvSpPr>
        <p:spPr>
          <a:xfrm>
            <a:off x="3636848" y="696653"/>
            <a:ext cx="4156972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2400" i="1" dirty="0"/>
              <a:t>DEFORMIDAD del PULGAR tipo I</a:t>
            </a:r>
          </a:p>
          <a:p>
            <a:r>
              <a:rPr lang="es-ES" sz="2400" i="1" dirty="0"/>
              <a:t>           - MF flexionada</a:t>
            </a:r>
          </a:p>
          <a:p>
            <a:r>
              <a:rPr lang="es-ES" sz="2400" i="1" dirty="0"/>
              <a:t>            - IF extendida 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77D7BD8-EC82-1BF1-33A6-F06C0246E176}"/>
              </a:ext>
            </a:extLst>
          </p:cNvPr>
          <p:cNvCxnSpPr>
            <a:cxnSpLocks/>
          </p:cNvCxnSpPr>
          <p:nvPr/>
        </p:nvCxnSpPr>
        <p:spPr>
          <a:xfrm flipV="1">
            <a:off x="1619543" y="3075572"/>
            <a:ext cx="349321" cy="33891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552C358F-6DE5-052C-8C59-C864F7712252}"/>
              </a:ext>
            </a:extLst>
          </p:cNvPr>
          <p:cNvCxnSpPr>
            <a:cxnSpLocks/>
          </p:cNvCxnSpPr>
          <p:nvPr/>
        </p:nvCxnSpPr>
        <p:spPr>
          <a:xfrm flipV="1">
            <a:off x="1541834" y="5409099"/>
            <a:ext cx="179798" cy="28767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28E2E24E-3F31-051D-778B-52A50BFB1008}"/>
              </a:ext>
            </a:extLst>
          </p:cNvPr>
          <p:cNvCxnSpPr>
            <a:cxnSpLocks/>
          </p:cNvCxnSpPr>
          <p:nvPr/>
        </p:nvCxnSpPr>
        <p:spPr>
          <a:xfrm flipH="1">
            <a:off x="2883298" y="2731239"/>
            <a:ext cx="330483" cy="27298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35621E99-63E6-C7F4-A5DE-1847B2CE9650}"/>
              </a:ext>
            </a:extLst>
          </p:cNvPr>
          <p:cNvCxnSpPr>
            <a:cxnSpLocks/>
          </p:cNvCxnSpPr>
          <p:nvPr/>
        </p:nvCxnSpPr>
        <p:spPr>
          <a:xfrm flipH="1">
            <a:off x="2871606" y="3766197"/>
            <a:ext cx="168527" cy="32164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Imagen 3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240B22A-C9E8-1A87-5887-D3575397FE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991" y="2332544"/>
            <a:ext cx="3960440" cy="3600400"/>
          </a:xfrm>
          <a:prstGeom prst="rect">
            <a:avLst/>
          </a:prstGeom>
        </p:spPr>
      </p:pic>
      <p:pic>
        <p:nvPicPr>
          <p:cNvPr id="9" name="Imagen 12"/>
          <p:cNvPicPr>
            <a:picLocks noChangeAspect="1"/>
          </p:cNvPicPr>
          <p:nvPr/>
        </p:nvPicPr>
        <p:blipFill>
          <a:blip r:embed="rId5" cstate="print"/>
          <a:srcRect l="5290" t="8101" r="2119" b="50259"/>
          <a:stretch>
            <a:fillRect/>
          </a:stretch>
        </p:blipFill>
        <p:spPr bwMode="auto">
          <a:xfrm>
            <a:off x="8544362" y="3207858"/>
            <a:ext cx="3371867" cy="179069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40F7408B-C36A-594F-339A-D564BAB014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501" y="1611207"/>
            <a:ext cx="6771151" cy="4158370"/>
          </a:xfrm>
          <a:prstGeom prst="rect">
            <a:avLst/>
          </a:prstGeom>
        </p:spPr>
      </p:pic>
      <p:pic>
        <p:nvPicPr>
          <p:cNvPr id="5" name="Imagen 4" descr="Una mano muestra un objeto en la mano&#10;&#10;El contenido generado por IA puede ser incorrecto.">
            <a:extLst>
              <a:ext uri="{FF2B5EF4-FFF2-40B4-BE49-F238E27FC236}">
                <a16:creationId xmlns:a16="http://schemas.microsoft.com/office/drawing/2014/main" id="{3D76759A-21C4-7FE5-D36F-716539789A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8" y="1611207"/>
            <a:ext cx="4920773" cy="419314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DA4C6B5-3B10-D4C3-4D55-060135372884}"/>
              </a:ext>
            </a:extLst>
          </p:cNvPr>
          <p:cNvSpPr txBox="1"/>
          <p:nvPr/>
        </p:nvSpPr>
        <p:spPr>
          <a:xfrm>
            <a:off x="3622334" y="957910"/>
            <a:ext cx="433535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2400" i="1" dirty="0">
                <a:solidFill>
                  <a:schemeClr val="bg1"/>
                </a:solidFill>
              </a:rPr>
              <a:t>DEFORMIDAD del PULGAR tipo II</a:t>
            </a:r>
          </a:p>
        </p:txBody>
      </p:sp>
    </p:spTree>
    <p:extLst>
      <p:ext uri="{BB962C8B-B14F-4D97-AF65-F5344CB8AC3E}">
        <p14:creationId xmlns:p14="http://schemas.microsoft.com/office/powerpoint/2010/main" val="1082652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7BC898-B82F-AF5C-30D1-E2D8C3EEB7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1"/>
          <a:stretch/>
        </p:blipFill>
        <p:spPr>
          <a:xfrm>
            <a:off x="6377151" y="3665002"/>
            <a:ext cx="5244137" cy="3144866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3" name="CuadroTexto 4">
            <a:extLst>
              <a:ext uri="{FF2B5EF4-FFF2-40B4-BE49-F238E27FC236}">
                <a16:creationId xmlns:a16="http://schemas.microsoft.com/office/drawing/2014/main" id="{791D42B6-D844-C70A-5F5D-98F0E0874352}"/>
              </a:ext>
            </a:extLst>
          </p:cNvPr>
          <p:cNvSpPr txBox="1"/>
          <p:nvPr/>
        </p:nvSpPr>
        <p:spPr>
          <a:xfrm>
            <a:off x="9892381" y="3303023"/>
            <a:ext cx="1194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TM flexión</a:t>
            </a:r>
          </a:p>
        </p:txBody>
      </p:sp>
      <p:sp>
        <p:nvSpPr>
          <p:cNvPr id="4" name="CuadroTexto 5">
            <a:extLst>
              <a:ext uri="{FF2B5EF4-FFF2-40B4-BE49-F238E27FC236}">
                <a16:creationId xmlns:a16="http://schemas.microsoft.com/office/drawing/2014/main" id="{13F519F1-0282-24F0-F099-DAF2EEE53511}"/>
              </a:ext>
            </a:extLst>
          </p:cNvPr>
          <p:cNvSpPr txBox="1"/>
          <p:nvPr/>
        </p:nvSpPr>
        <p:spPr>
          <a:xfrm>
            <a:off x="8023461" y="3326448"/>
            <a:ext cx="955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IF flexión</a:t>
            </a:r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7ADF0FAA-89DC-842C-3ADC-96EB2C09D6FF}"/>
              </a:ext>
            </a:extLst>
          </p:cNvPr>
          <p:cNvSpPr txBox="1"/>
          <p:nvPr/>
        </p:nvSpPr>
        <p:spPr>
          <a:xfrm>
            <a:off x="8582553" y="4204691"/>
            <a:ext cx="1820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   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MF extensión  </a:t>
            </a:r>
          </a:p>
        </p:txBody>
      </p:sp>
      <p:pic>
        <p:nvPicPr>
          <p:cNvPr id="6" name="Imagen 7">
            <a:extLst>
              <a:ext uri="{FF2B5EF4-FFF2-40B4-BE49-F238E27FC236}">
                <a16:creationId xmlns:a16="http://schemas.microsoft.com/office/drawing/2014/main" id="{18299FFC-EC88-A0CC-3261-42B6C254BD8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6313970" y="83266"/>
            <a:ext cx="5244138" cy="3082241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7" name="CuadroTexto 9">
            <a:extLst>
              <a:ext uri="{FF2B5EF4-FFF2-40B4-BE49-F238E27FC236}">
                <a16:creationId xmlns:a16="http://schemas.microsoft.com/office/drawing/2014/main" id="{5CB20445-DCB8-DBF6-24C7-E75B1071EEC9}"/>
              </a:ext>
            </a:extLst>
          </p:cNvPr>
          <p:cNvSpPr txBox="1"/>
          <p:nvPr/>
        </p:nvSpPr>
        <p:spPr>
          <a:xfrm>
            <a:off x="7614862" y="5502238"/>
            <a:ext cx="375628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Pulgar : Deformidad TM + MF + IF</a:t>
            </a: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B65995AF-0351-7FD2-A4C6-13F07D77EC13}"/>
              </a:ext>
            </a:extLst>
          </p:cNvPr>
          <p:cNvSpPr txBox="1"/>
          <p:nvPr/>
        </p:nvSpPr>
        <p:spPr>
          <a:xfrm>
            <a:off x="7246176" y="2273420"/>
            <a:ext cx="350608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Deformidad múltiple del Pulgar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68D8786-FFE0-C0EB-4EDA-85AE709A83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8375" r="18833" b="14140"/>
          <a:stretch/>
        </p:blipFill>
        <p:spPr>
          <a:xfrm rot="5400000" flipV="1">
            <a:off x="1729391" y="78143"/>
            <a:ext cx="2862592" cy="33121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CuadroTexto 3">
            <a:extLst>
              <a:ext uri="{FF2B5EF4-FFF2-40B4-BE49-F238E27FC236}">
                <a16:creationId xmlns:a16="http://schemas.microsoft.com/office/drawing/2014/main" id="{520CD3D5-E807-19B0-4BC7-5D05C653A596}"/>
              </a:ext>
            </a:extLst>
          </p:cNvPr>
          <p:cNvSpPr txBox="1"/>
          <p:nvPr/>
        </p:nvSpPr>
        <p:spPr>
          <a:xfrm>
            <a:off x="3388561" y="356383"/>
            <a:ext cx="1398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Rizartrosis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+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MF en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hiper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-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extensión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D9341FF-C1C2-C678-701F-A0A79B3F79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b="24534"/>
          <a:stretch/>
        </p:blipFill>
        <p:spPr>
          <a:xfrm>
            <a:off x="443382" y="4696691"/>
            <a:ext cx="5571175" cy="1583749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14" name="CuadroTexto 11"/>
          <p:cNvSpPr txBox="1">
            <a:spLocks noChangeArrowheads="1"/>
          </p:cNvSpPr>
          <p:nvPr/>
        </p:nvSpPr>
        <p:spPr bwMode="auto">
          <a:xfrm>
            <a:off x="2143138" y="4700895"/>
            <a:ext cx="2203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400" b="1" dirty="0" err="1">
                <a:solidFill>
                  <a:srgbClr val="FFFF00"/>
                </a:solidFill>
              </a:rPr>
              <a:t>Rizartrosis</a:t>
            </a:r>
            <a:r>
              <a:rPr lang="es-ES" sz="1400" b="1" dirty="0">
                <a:solidFill>
                  <a:srgbClr val="FFFF00"/>
                </a:solidFill>
              </a:rPr>
              <a:t> + Artrosis IF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rcRect r="3683"/>
          <a:stretch>
            <a:fillRect/>
          </a:stretch>
        </p:blipFill>
        <p:spPr bwMode="auto">
          <a:xfrm>
            <a:off x="1021667" y="2181152"/>
            <a:ext cx="2152650" cy="29845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" name="CuadroTexto 5"/>
          <p:cNvSpPr txBox="1">
            <a:spLocks noChangeArrowheads="1"/>
          </p:cNvSpPr>
          <p:nvPr/>
        </p:nvSpPr>
        <p:spPr bwMode="auto">
          <a:xfrm>
            <a:off x="1066067" y="5351438"/>
            <a:ext cx="2070100" cy="6461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Asociación del </a:t>
            </a:r>
          </a:p>
          <a:p>
            <a:pPr algn="ctr"/>
            <a:r>
              <a:rPr lang="es-ES" dirty="0" err="1">
                <a:solidFill>
                  <a:schemeClr val="bg1"/>
                </a:solidFill>
              </a:rPr>
              <a:t>retensado</a:t>
            </a:r>
            <a:r>
              <a:rPr lang="es-ES" dirty="0">
                <a:solidFill>
                  <a:schemeClr val="bg1"/>
                </a:solidFill>
              </a:rPr>
              <a:t> del APL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00305" y="2357658"/>
            <a:ext cx="3786188" cy="25717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10" name="9 Grupo"/>
          <p:cNvGrpSpPr/>
          <p:nvPr/>
        </p:nvGrpSpPr>
        <p:grpSpPr>
          <a:xfrm>
            <a:off x="3930383" y="2428437"/>
            <a:ext cx="3500437" cy="2430463"/>
            <a:chOff x="4929188" y="571500"/>
            <a:chExt cx="3500437" cy="243046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51077" t="45929" r="4146" b="6361"/>
            <a:stretch>
              <a:fillRect/>
            </a:stretch>
          </p:blipFill>
          <p:spPr bwMode="auto">
            <a:xfrm>
              <a:off x="4929188" y="571500"/>
              <a:ext cx="3500437" cy="24304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8" name="7 Elipse"/>
            <p:cNvSpPr/>
            <p:nvPr/>
          </p:nvSpPr>
          <p:spPr>
            <a:xfrm>
              <a:off x="7429500" y="1500188"/>
              <a:ext cx="642938" cy="78581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4164037" y="317183"/>
            <a:ext cx="3415154" cy="1877377"/>
            <a:chOff x="500063" y="500063"/>
            <a:chExt cx="3857625" cy="2173287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0063" y="531813"/>
              <a:ext cx="2786062" cy="1997075"/>
            </a:xfrm>
            <a:prstGeom prst="rect">
              <a:avLst/>
            </a:prstGeom>
            <a:noFill/>
            <a:ln w="38100">
              <a:solidFill>
                <a:srgbClr val="92D050"/>
              </a:solidFill>
              <a:miter lim="800000"/>
              <a:headEnd/>
              <a:tailEnd/>
            </a:ln>
          </p:spPr>
        </p:pic>
        <p:sp>
          <p:nvSpPr>
            <p:cNvPr id="5" name="4 Elipse"/>
            <p:cNvSpPr/>
            <p:nvPr/>
          </p:nvSpPr>
          <p:spPr>
            <a:xfrm>
              <a:off x="1500188" y="500063"/>
              <a:ext cx="1285875" cy="121443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00375" y="1357313"/>
              <a:ext cx="1357313" cy="1316037"/>
            </a:xfrm>
            <a:prstGeom prst="rect">
              <a:avLst/>
            </a:prstGeom>
            <a:noFill/>
            <a:ln w="38100">
              <a:solidFill>
                <a:srgbClr val="92D050"/>
              </a:solidFill>
              <a:miter lim="800000"/>
              <a:headEnd/>
              <a:tailEnd/>
            </a:ln>
          </p:spPr>
        </p:pic>
      </p:grpSp>
      <p:grpSp>
        <p:nvGrpSpPr>
          <p:cNvPr id="12" name="11 Grupo"/>
          <p:cNvGrpSpPr/>
          <p:nvPr/>
        </p:nvGrpSpPr>
        <p:grpSpPr>
          <a:xfrm>
            <a:off x="4796619" y="5416063"/>
            <a:ext cx="3545523" cy="1230922"/>
            <a:chOff x="731056" y="4962550"/>
            <a:chExt cx="3497262" cy="1325562"/>
          </a:xfrm>
        </p:grpSpPr>
        <p:pic>
          <p:nvPicPr>
            <p:cNvPr id="13" name="Imagen 10"/>
            <p:cNvPicPr>
              <a:picLocks noChangeAspect="1"/>
            </p:cNvPicPr>
            <p:nvPr/>
          </p:nvPicPr>
          <p:blipFill>
            <a:blip r:embed="rId8" cstate="print"/>
            <a:srcRect b="24535"/>
            <a:stretch>
              <a:fillRect/>
            </a:stretch>
          </p:blipFill>
          <p:spPr bwMode="auto">
            <a:xfrm>
              <a:off x="731056" y="4962550"/>
              <a:ext cx="3497262" cy="132556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</p:spPr>
        </p:pic>
        <p:sp>
          <p:nvSpPr>
            <p:cNvPr id="14" name="CuadroTexto 11"/>
            <p:cNvSpPr txBox="1">
              <a:spLocks noChangeArrowheads="1"/>
            </p:cNvSpPr>
            <p:nvPr/>
          </p:nvSpPr>
          <p:spPr bwMode="auto">
            <a:xfrm>
              <a:off x="1658229" y="4977986"/>
              <a:ext cx="22034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1400" b="1" dirty="0" err="1">
                  <a:solidFill>
                    <a:srgbClr val="FFFF00"/>
                  </a:solidFill>
                </a:rPr>
                <a:t>Rizartrosis</a:t>
              </a:r>
              <a:r>
                <a:rPr lang="es-ES" sz="1400" b="1" dirty="0">
                  <a:solidFill>
                    <a:srgbClr val="FFFF00"/>
                  </a:solidFill>
                </a:rPr>
                <a:t> + Artrosis IF</a:t>
              </a:r>
            </a:p>
          </p:txBody>
        </p:sp>
      </p:grpSp>
      <p:sp>
        <p:nvSpPr>
          <p:cNvPr id="15" name="CuadroTexto 5"/>
          <p:cNvSpPr txBox="1">
            <a:spLocks noChangeArrowheads="1"/>
          </p:cNvSpPr>
          <p:nvPr/>
        </p:nvSpPr>
        <p:spPr bwMode="auto">
          <a:xfrm>
            <a:off x="5331202" y="2521488"/>
            <a:ext cx="1891352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Asociación del</a:t>
            </a:r>
          </a:p>
          <a:p>
            <a:pPr algn="ctr"/>
            <a:r>
              <a:rPr lang="es-ES" dirty="0" err="1">
                <a:solidFill>
                  <a:schemeClr val="bg1"/>
                </a:solidFill>
              </a:rPr>
              <a:t>tenodesis</a:t>
            </a:r>
            <a:r>
              <a:rPr lang="es-ES" dirty="0">
                <a:solidFill>
                  <a:schemeClr val="bg1"/>
                </a:solidFill>
              </a:rPr>
              <a:t> del APB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radiografía, florero, tabla, animal&#10;&#10;El contenido generado por IA puede ser incorrecto.">
            <a:extLst>
              <a:ext uri="{FF2B5EF4-FFF2-40B4-BE49-F238E27FC236}">
                <a16:creationId xmlns:a16="http://schemas.microsoft.com/office/drawing/2014/main" id="{CE824B6F-215C-2C78-618D-C2FADB6AA4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4"/>
          <a:stretch/>
        </p:blipFill>
        <p:spPr>
          <a:xfrm rot="-5400000">
            <a:off x="7363480" y="3641188"/>
            <a:ext cx="2300928" cy="3350263"/>
          </a:xfrm>
          <a:prstGeom prst="rect">
            <a:avLst/>
          </a:prstGeom>
          <a:ln>
            <a:solidFill>
              <a:srgbClr val="FF3399"/>
            </a:solidFill>
          </a:ln>
        </p:spPr>
      </p:pic>
      <p:pic>
        <p:nvPicPr>
          <p:cNvPr id="5" name="Imagen 2">
            <a:extLst>
              <a:ext uri="{FF2B5EF4-FFF2-40B4-BE49-F238E27FC236}">
                <a16:creationId xmlns:a16="http://schemas.microsoft.com/office/drawing/2014/main" id="{FA1A4789-BB9A-613A-B4FF-973D3B2FAF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r="9640"/>
          <a:stretch/>
        </p:blipFill>
        <p:spPr bwMode="auto">
          <a:xfrm rot="-5400000" flipH="1">
            <a:off x="2865338" y="3658756"/>
            <a:ext cx="2300929" cy="3538227"/>
          </a:xfrm>
          <a:prstGeom prst="rect">
            <a:avLst/>
          </a:prstGeom>
          <a:noFill/>
          <a:ln w="1905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 descr="Imagen que contiene radiografía, interior, cobija, tabla&#10;&#10;El contenido generado por IA puede ser incorrecto.">
            <a:extLst>
              <a:ext uri="{FF2B5EF4-FFF2-40B4-BE49-F238E27FC236}">
                <a16:creationId xmlns:a16="http://schemas.microsoft.com/office/drawing/2014/main" id="{521243A5-19FC-11F1-686F-3F1AEA19E7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 flipH="1">
            <a:off x="7354925" y="1220267"/>
            <a:ext cx="2265896" cy="3299253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1AA417-DA87-BEA4-AB89-8CF3FF015AD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3619" t="6498" r="39417" b="10603"/>
          <a:stretch/>
        </p:blipFill>
        <p:spPr>
          <a:xfrm rot="-5400000" flipH="1">
            <a:off x="2874208" y="1100780"/>
            <a:ext cx="2283190" cy="3538226"/>
          </a:xfrm>
          <a:prstGeom prst="rect">
            <a:avLst/>
          </a:prstGeom>
          <a:ln>
            <a:solidFill>
              <a:srgbClr val="FF3399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68B9370-1A12-D634-6C8F-DBC8CE32F823}"/>
              </a:ext>
            </a:extLst>
          </p:cNvPr>
          <p:cNvSpPr txBox="1"/>
          <p:nvPr/>
        </p:nvSpPr>
        <p:spPr>
          <a:xfrm>
            <a:off x="4305708" y="357053"/>
            <a:ext cx="4416722" cy="1015663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ESTUDIO RADIOLÓGICO : VALORAR</a:t>
            </a:r>
          </a:p>
          <a:p>
            <a:r>
              <a:rPr lang="es-ES" sz="2000" dirty="0">
                <a:solidFill>
                  <a:schemeClr val="bg1"/>
                </a:solidFill>
              </a:rPr>
              <a:t>       - PULGAR:  TM </a:t>
            </a:r>
            <a:r>
              <a:rPr lang="es-ES" dirty="0">
                <a:solidFill>
                  <a:schemeClr val="bg1"/>
                </a:solidFill>
              </a:rPr>
              <a:t>&amp;</a:t>
            </a:r>
            <a:r>
              <a:rPr lang="es-ES" sz="2000" dirty="0">
                <a:solidFill>
                  <a:schemeClr val="bg1"/>
                </a:solidFill>
              </a:rPr>
              <a:t>  MF </a:t>
            </a:r>
            <a:r>
              <a:rPr lang="es-ES" sz="1600" dirty="0">
                <a:solidFill>
                  <a:schemeClr val="bg1"/>
                </a:solidFill>
              </a:rPr>
              <a:t>&amp;</a:t>
            </a:r>
            <a:r>
              <a:rPr lang="es-ES" sz="2000" dirty="0">
                <a:solidFill>
                  <a:schemeClr val="bg1"/>
                </a:solidFill>
              </a:rPr>
              <a:t> IF</a:t>
            </a:r>
          </a:p>
          <a:p>
            <a:r>
              <a:rPr lang="es-ES" sz="2000" dirty="0">
                <a:solidFill>
                  <a:schemeClr val="bg1"/>
                </a:solidFill>
              </a:rPr>
              <a:t>       - RESTO DE LA MANO y la MUÑECA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5A75AE0-643D-465D-643C-5902FF0F0987}"/>
              </a:ext>
            </a:extLst>
          </p:cNvPr>
          <p:cNvSpPr txBox="1"/>
          <p:nvPr/>
        </p:nvSpPr>
        <p:spPr>
          <a:xfrm>
            <a:off x="8722430" y="1736945"/>
            <a:ext cx="1434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TM AISLADA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5A4EB19-C54E-D452-8C5B-695BE9C3A2BD}"/>
              </a:ext>
            </a:extLst>
          </p:cNvPr>
          <p:cNvSpPr txBox="1"/>
          <p:nvPr/>
        </p:nvSpPr>
        <p:spPr>
          <a:xfrm>
            <a:off x="3720235" y="4277405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TM + extensión MF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E2893D7-4F6F-D3EF-FBD0-22597EE3DE46}"/>
              </a:ext>
            </a:extLst>
          </p:cNvPr>
          <p:cNvSpPr txBox="1"/>
          <p:nvPr/>
        </p:nvSpPr>
        <p:spPr>
          <a:xfrm>
            <a:off x="8689735" y="4165856"/>
            <a:ext cx="169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TM + MF + IF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3BBE7B2-ADE7-C233-5D31-B35CCF805D1A}"/>
              </a:ext>
            </a:extLst>
          </p:cNvPr>
          <p:cNvSpPr txBox="1"/>
          <p:nvPr/>
        </p:nvSpPr>
        <p:spPr>
          <a:xfrm>
            <a:off x="4261413" y="1775433"/>
            <a:ext cx="14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TM  AISLADA</a:t>
            </a:r>
          </a:p>
        </p:txBody>
      </p:sp>
    </p:spTree>
    <p:extLst>
      <p:ext uri="{BB962C8B-B14F-4D97-AF65-F5344CB8AC3E}">
        <p14:creationId xmlns:p14="http://schemas.microsoft.com/office/powerpoint/2010/main" val="2615240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/>
          <a:srcRect l="51760"/>
          <a:stretch/>
        </p:blipFill>
        <p:spPr>
          <a:xfrm flipV="1">
            <a:off x="9221638" y="1613302"/>
            <a:ext cx="2828438" cy="3578147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3" name="CuadroTexto 2"/>
          <p:cNvSpPr txBox="1"/>
          <p:nvPr/>
        </p:nvSpPr>
        <p:spPr>
          <a:xfrm>
            <a:off x="3275074" y="579603"/>
            <a:ext cx="541282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Alto % de Rizartrosis Bilateral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print"/>
          <a:srcRect r="6676"/>
          <a:stretch/>
        </p:blipFill>
        <p:spPr>
          <a:xfrm>
            <a:off x="252479" y="1613300"/>
            <a:ext cx="2775869" cy="3578147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print"/>
          <a:srcRect l="9112"/>
          <a:stretch/>
        </p:blipFill>
        <p:spPr>
          <a:xfrm>
            <a:off x="3028348" y="1613301"/>
            <a:ext cx="2579480" cy="3578146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/>
          <a:srcRect r="54600"/>
          <a:stretch/>
        </p:blipFill>
        <p:spPr>
          <a:xfrm flipV="1">
            <a:off x="6455726" y="1613301"/>
            <a:ext cx="2661919" cy="3578147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45881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B8D877-EC6E-6AA2-F346-6468D41FA1B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861" y="1441157"/>
            <a:ext cx="3810175" cy="458347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EFBBC665-E63E-1831-F40D-4D32D2BE8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663851" y="1565846"/>
            <a:ext cx="3416300" cy="445452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5AB53E-F148-1E5B-BFAD-15CB00945F3F}"/>
              </a:ext>
            </a:extLst>
          </p:cNvPr>
          <p:cNvSpPr txBox="1"/>
          <p:nvPr/>
        </p:nvSpPr>
        <p:spPr>
          <a:xfrm>
            <a:off x="5289360" y="6150776"/>
            <a:ext cx="233153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dirty="0"/>
              <a:t>ARTRITIS REUMATOIDE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F04296-31F9-F694-79EC-8C9827D3DE57}"/>
              </a:ext>
            </a:extLst>
          </p:cNvPr>
          <p:cNvSpPr txBox="1"/>
          <p:nvPr/>
        </p:nvSpPr>
        <p:spPr>
          <a:xfrm>
            <a:off x="1781198" y="6195424"/>
            <a:ext cx="143892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dirty="0"/>
              <a:t> RIZARTROSIS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C2A92D-7364-E11A-A15D-255987D9DAEB}"/>
              </a:ext>
            </a:extLst>
          </p:cNvPr>
          <p:cNvSpPr txBox="1"/>
          <p:nvPr/>
        </p:nvSpPr>
        <p:spPr>
          <a:xfrm>
            <a:off x="4392889" y="634966"/>
            <a:ext cx="371383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2400" dirty="0"/>
              <a:t>DIAGNÓSTICO  DIFERENCIAL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461E154-C23E-2F13-DF47-5CDE251E1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98009" y="1584657"/>
            <a:ext cx="3598844" cy="4317381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4">
            <a:extLst>
              <a:ext uri="{FF2B5EF4-FFF2-40B4-BE49-F238E27FC236}">
                <a16:creationId xmlns:a16="http://schemas.microsoft.com/office/drawing/2014/main" id="{48F04296-31F9-F694-79EC-8C9827D3DE57}"/>
              </a:ext>
            </a:extLst>
          </p:cNvPr>
          <p:cNvSpPr txBox="1"/>
          <p:nvPr/>
        </p:nvSpPr>
        <p:spPr>
          <a:xfrm>
            <a:off x="9650580" y="6140006"/>
            <a:ext cx="132061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dirty="0"/>
              <a:t> artrosis STT</a:t>
            </a:r>
          </a:p>
        </p:txBody>
      </p:sp>
    </p:spTree>
    <p:extLst>
      <p:ext uri="{BB962C8B-B14F-4D97-AF65-F5344CB8AC3E}">
        <p14:creationId xmlns:p14="http://schemas.microsoft.com/office/powerpoint/2010/main" val="3107740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4D7AF9-7EE2-A732-0F16-5D8BE10895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4928" y="1397975"/>
            <a:ext cx="4293511" cy="507822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07FA4A-8E36-716F-0BF2-D3EB47B3EE2E}"/>
              </a:ext>
            </a:extLst>
          </p:cNvPr>
          <p:cNvSpPr txBox="1"/>
          <p:nvPr/>
        </p:nvSpPr>
        <p:spPr>
          <a:xfrm>
            <a:off x="7136276" y="505088"/>
            <a:ext cx="302781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2400" i="1" dirty="0">
                <a:solidFill>
                  <a:schemeClr val="bg1"/>
                </a:solidFill>
              </a:rPr>
              <a:t>RIZATROSIS : Rx  y RM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23A42A-0D85-6F84-77C8-2538750F2B3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40309" y="1463963"/>
            <a:ext cx="3325200" cy="5043397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37489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37624" y="480476"/>
            <a:ext cx="8792308" cy="1325563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Valoración funcional de los resultados</a:t>
            </a:r>
          </a:p>
        </p:txBody>
      </p:sp>
      <p:pic>
        <p:nvPicPr>
          <p:cNvPr id="3" name="Picture 28" descr="fotos movilidad 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1411" y="1613828"/>
            <a:ext cx="1630362" cy="1643063"/>
          </a:xfrm>
          <a:prstGeom prst="rect">
            <a:avLst/>
          </a:prstGeom>
          <a:noFill/>
          <a:ln w="28575">
            <a:solidFill>
              <a:srgbClr val="FFFF00">
                <a:alpha val="94901"/>
              </a:srgbClr>
            </a:solidFill>
            <a:miter lim="800000"/>
            <a:headEnd/>
            <a:tailEnd/>
          </a:ln>
        </p:spPr>
      </p:pic>
      <p:pic>
        <p:nvPicPr>
          <p:cNvPr id="4" name="Picture 27" descr="fotos movilidad 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2436" y="1585693"/>
            <a:ext cx="1643063" cy="1660525"/>
          </a:xfrm>
          <a:prstGeom prst="rect">
            <a:avLst/>
          </a:prstGeom>
          <a:noFill/>
          <a:ln w="28575">
            <a:solidFill>
              <a:srgbClr val="FFFF00">
                <a:alpha val="94901"/>
              </a:srgbClr>
            </a:solidFill>
            <a:miter lim="800000"/>
            <a:headEnd/>
            <a:tailEnd/>
          </a:ln>
        </p:spPr>
      </p:pic>
      <p:pic>
        <p:nvPicPr>
          <p:cNvPr id="5" name="Picture 5" descr="fotos FUERZA 003"/>
          <p:cNvPicPr>
            <a:picLocks noChangeAspect="1" noChangeArrowheads="1"/>
          </p:cNvPicPr>
          <p:nvPr/>
        </p:nvPicPr>
        <p:blipFill>
          <a:blip r:embed="rId5" cstate="print"/>
          <a:srcRect l="9451" t="3082" r="4469" b="12798"/>
          <a:stretch>
            <a:fillRect/>
          </a:stretch>
        </p:blipFill>
        <p:spPr bwMode="auto">
          <a:xfrm>
            <a:off x="9249508" y="171010"/>
            <a:ext cx="1620838" cy="2159000"/>
          </a:xfrm>
          <a:prstGeom prst="rect">
            <a:avLst/>
          </a:prstGeom>
          <a:noFill/>
          <a:ln w="28575">
            <a:solidFill>
              <a:srgbClr val="FFFF00">
                <a:alpha val="94901"/>
              </a:srgbClr>
            </a:solidFill>
            <a:miter lim="800000"/>
            <a:headEnd/>
            <a:tailEnd/>
          </a:ln>
        </p:spPr>
      </p:pic>
      <p:pic>
        <p:nvPicPr>
          <p:cNvPr id="6" name="Picture 4" descr="fotos FUERZA 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2811" y="2700557"/>
            <a:ext cx="1558925" cy="1566863"/>
          </a:xfrm>
          <a:prstGeom prst="rect">
            <a:avLst/>
          </a:prstGeom>
          <a:noFill/>
          <a:ln w="28575">
            <a:solidFill>
              <a:srgbClr val="FFFF00">
                <a:alpha val="94901"/>
              </a:srgbClr>
            </a:solidFill>
            <a:miter lim="800000"/>
            <a:headEnd/>
            <a:tailEnd/>
          </a:ln>
        </p:spPr>
      </p:pic>
      <p:pic>
        <p:nvPicPr>
          <p:cNvPr id="7" name="Picture 4" descr="fotos FUERZA 00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36112" y="4686740"/>
            <a:ext cx="1595438" cy="1603375"/>
          </a:xfrm>
          <a:prstGeom prst="rect">
            <a:avLst/>
          </a:prstGeom>
          <a:noFill/>
          <a:ln w="28575">
            <a:solidFill>
              <a:srgbClr val="FFFF00">
                <a:alpha val="94901"/>
              </a:srgbClr>
            </a:solidFill>
            <a:miter lim="800000"/>
            <a:headEnd/>
            <a:tailEnd/>
          </a:ln>
        </p:spPr>
      </p:pic>
      <p:sp>
        <p:nvSpPr>
          <p:cNvPr id="8" name="CuadroTexto 3"/>
          <p:cNvSpPr txBox="1">
            <a:spLocks noChangeArrowheads="1"/>
          </p:cNvSpPr>
          <p:nvPr/>
        </p:nvSpPr>
        <p:spPr bwMode="auto">
          <a:xfrm>
            <a:off x="5586853" y="2029485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dirty="0"/>
              <a:t>Abducción radial           </a:t>
            </a:r>
          </a:p>
          <a:p>
            <a:r>
              <a:rPr lang="es-ES" sz="2000" dirty="0"/>
              <a:t>Abducción palmar </a:t>
            </a:r>
          </a:p>
        </p:txBody>
      </p:sp>
      <p:sp>
        <p:nvSpPr>
          <p:cNvPr id="9" name="CuadroTexto 6"/>
          <p:cNvSpPr txBox="1">
            <a:spLocks noChangeArrowheads="1"/>
          </p:cNvSpPr>
          <p:nvPr/>
        </p:nvSpPr>
        <p:spPr bwMode="auto">
          <a:xfrm>
            <a:off x="9206206" y="2342271"/>
            <a:ext cx="1800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Fuerza de puño</a:t>
            </a:r>
          </a:p>
        </p:txBody>
      </p:sp>
      <p:sp>
        <p:nvSpPr>
          <p:cNvPr id="10" name="CuadroTexto 8"/>
          <p:cNvSpPr txBox="1">
            <a:spLocks noChangeArrowheads="1"/>
          </p:cNvSpPr>
          <p:nvPr/>
        </p:nvSpPr>
        <p:spPr bwMode="auto">
          <a:xfrm>
            <a:off x="8963757" y="4258114"/>
            <a:ext cx="221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Fuerza pinza lateral</a:t>
            </a:r>
          </a:p>
        </p:txBody>
      </p:sp>
      <p:sp>
        <p:nvSpPr>
          <p:cNvPr id="11" name="Rectángulo 10"/>
          <p:cNvSpPr>
            <a:spLocks noChangeArrowheads="1"/>
          </p:cNvSpPr>
          <p:nvPr/>
        </p:nvSpPr>
        <p:spPr bwMode="auto">
          <a:xfrm>
            <a:off x="9063331" y="6300567"/>
            <a:ext cx="2224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Fuerza pinza frontal</a:t>
            </a:r>
          </a:p>
        </p:txBody>
      </p:sp>
      <p:sp>
        <p:nvSpPr>
          <p:cNvPr id="12" name="11 CuadroTexto"/>
          <p:cNvSpPr txBox="1">
            <a:spLocks noChangeArrowheads="1"/>
          </p:cNvSpPr>
          <p:nvPr/>
        </p:nvSpPr>
        <p:spPr bwMode="auto">
          <a:xfrm>
            <a:off x="1819348" y="5657631"/>
            <a:ext cx="3357562" cy="101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 i="1"/>
              <a:t>Resultado clínico</a:t>
            </a:r>
          </a:p>
          <a:p>
            <a:pPr algn="ctr"/>
            <a:r>
              <a:rPr lang="es-ES"/>
              <a:t>VAS</a:t>
            </a:r>
          </a:p>
          <a:p>
            <a:pPr algn="ctr"/>
            <a:r>
              <a:rPr lang="es-ES"/>
              <a:t>       DASH….</a:t>
            </a:r>
          </a:p>
        </p:txBody>
      </p:sp>
      <p:pic>
        <p:nvPicPr>
          <p:cNvPr id="13" name="Imagen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95817" y="3443068"/>
            <a:ext cx="1512887" cy="2000250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14" name="CuadroTexto 3"/>
          <p:cNvSpPr txBox="1">
            <a:spLocks noChangeArrowheads="1"/>
          </p:cNvSpPr>
          <p:nvPr/>
        </p:nvSpPr>
        <p:spPr bwMode="auto">
          <a:xfrm>
            <a:off x="5774129" y="3914996"/>
            <a:ext cx="15001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dirty="0"/>
              <a:t>Oposición</a:t>
            </a:r>
          </a:p>
          <a:p>
            <a:r>
              <a:rPr lang="es-ES" sz="2000" dirty="0" err="1"/>
              <a:t>Kapandji</a:t>
            </a:r>
            <a:r>
              <a:rPr lang="es-ES" sz="2000" dirty="0"/>
              <a:t> 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9" cstate="print"/>
          <a:srcRect l="4315" t="3081" r="5058" b="10677"/>
          <a:stretch>
            <a:fillRect/>
          </a:stretch>
        </p:blipFill>
        <p:spPr bwMode="auto">
          <a:xfrm>
            <a:off x="3747942" y="3471203"/>
            <a:ext cx="1500187" cy="20002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3408220" y="1108364"/>
            <a:ext cx="5338386" cy="504305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s-ES" sz="2400" noProof="1"/>
          </a:p>
          <a:p>
            <a:r>
              <a:rPr lang="es-ES" sz="2400" noProof="1"/>
              <a:t> Tipo de paciente ( edad, actividad, etc…)</a:t>
            </a:r>
          </a:p>
          <a:p>
            <a:endParaRPr lang="es-ES" sz="2400" noProof="1"/>
          </a:p>
          <a:p>
            <a:r>
              <a:rPr lang="es-ES" sz="2400" noProof="1"/>
              <a:t>Estadio de la rizartrosis.</a:t>
            </a:r>
          </a:p>
          <a:p>
            <a:endParaRPr lang="es-ES" sz="2400" noProof="1"/>
          </a:p>
          <a:p>
            <a:r>
              <a:rPr lang="es-ES" sz="2400" noProof="1"/>
              <a:t>Caracetísticas radiológicas locales (Inestabilidad, calidad osea, osteofitos…)</a:t>
            </a:r>
          </a:p>
          <a:p>
            <a:endParaRPr lang="es-ES" sz="2400" noProof="1"/>
          </a:p>
          <a:p>
            <a:r>
              <a:rPr lang="es-ES" sz="2400" noProof="1"/>
              <a:t>Afectación clínica y radiológica de otras articulaciones de la mano y muñeca</a:t>
            </a:r>
          </a:p>
          <a:p>
            <a:endParaRPr lang="es-ES" sz="2400" noProof="1"/>
          </a:p>
          <a:p>
            <a:r>
              <a:rPr lang="es-ES" sz="2400" noProof="1"/>
              <a:t>Unilateral o bilateral</a:t>
            </a:r>
          </a:p>
          <a:p>
            <a:endParaRPr lang="es-ES" sz="2400" noProof="1"/>
          </a:p>
          <a:p>
            <a:r>
              <a:rPr lang="es-ES" sz="2400" noProof="1"/>
              <a:t> Pérdida de fuerza de prensión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68101" y="249401"/>
            <a:ext cx="10838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Factores clínicos y radiológicos para valorar </a:t>
            </a:r>
            <a:r>
              <a:rPr lang="es-ES" sz="3200" b="1" i="1" dirty="0">
                <a:solidFill>
                  <a:srgbClr val="FFFF00"/>
                </a:solidFill>
                <a:latin typeface="Corbel" panose="020B0503020204020204"/>
              </a:rPr>
              <a:t>una Rizartrosis</a:t>
            </a:r>
            <a:endParaRPr kumimoji="0" lang="es-ES" sz="32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789C884D-2586-7F29-7714-BE832975C3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851" y="2937163"/>
            <a:ext cx="2725078" cy="3505199"/>
          </a:xfrm>
          <a:prstGeom prst="rect">
            <a:avLst/>
          </a:prstGeom>
        </p:spPr>
      </p:pic>
      <p:pic>
        <p:nvPicPr>
          <p:cNvPr id="8" name="Imagen 1">
            <a:extLst>
              <a:ext uri="{FF2B5EF4-FFF2-40B4-BE49-F238E27FC236}">
                <a16:creationId xmlns:a16="http://schemas.microsoft.com/office/drawing/2014/main" id="{1F87536C-98FF-6CC0-65FC-24E56E0564A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11359" y="2119746"/>
            <a:ext cx="2717791" cy="4000811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290" name="Picture 2" descr="C:\Users\Javier\Desktop\tm fotos red\OIP (3).jpg"/>
          <p:cNvPicPr>
            <a:picLocks noChangeAspect="1" noChangeArrowheads="1"/>
          </p:cNvPicPr>
          <p:nvPr/>
        </p:nvPicPr>
        <p:blipFill>
          <a:blip r:embed="rId5" cstate="print"/>
          <a:srcRect l="6134" r="3178" b="9613"/>
          <a:stretch>
            <a:fillRect/>
          </a:stretch>
        </p:blipFill>
        <p:spPr bwMode="auto">
          <a:xfrm>
            <a:off x="678873" y="1013402"/>
            <a:ext cx="2133600" cy="1549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68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5"/>
          <p:cNvSpPr txBox="1"/>
          <p:nvPr/>
        </p:nvSpPr>
        <p:spPr>
          <a:xfrm>
            <a:off x="2438465" y="3020310"/>
            <a:ext cx="3281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</a:t>
            </a:r>
            <a:r>
              <a:rPr lang="es-ES" sz="3200" b="1" i="1" dirty="0">
                <a:solidFill>
                  <a:srgbClr val="FFFF00"/>
                </a:solidFill>
                <a:latin typeface="Corbel" panose="020B0503020204020204"/>
              </a:rPr>
              <a:t>Muchas gracias</a:t>
            </a:r>
            <a:endParaRPr kumimoji="0" lang="es-ES" sz="32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7247" y="967220"/>
            <a:ext cx="2524125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Profundid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fundidad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3.xml><?xml version="1.0" encoding="utf-8"?>
<a:theme xmlns:a="http://schemas.openxmlformats.org/drawingml/2006/main" name="2_Profundid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1963</Words>
  <Application>Microsoft Office PowerPoint</Application>
  <PresentationFormat>Panorámica</PresentationFormat>
  <Paragraphs>168</Paragraphs>
  <Slides>25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25</vt:i4>
      </vt:variant>
    </vt:vector>
  </HeadingPairs>
  <TitlesOfParts>
    <vt:vector size="33" baseType="lpstr">
      <vt:lpstr>Aptos</vt:lpstr>
      <vt:lpstr>Arial</vt:lpstr>
      <vt:lpstr>Calibri</vt:lpstr>
      <vt:lpstr>Corbel</vt:lpstr>
      <vt:lpstr>Times New Roman</vt:lpstr>
      <vt:lpstr>1_Profundidad</vt:lpstr>
      <vt:lpstr>Profundidad</vt:lpstr>
      <vt:lpstr>2_Profundidad</vt:lpstr>
      <vt:lpstr>Presentación de PowerPoint</vt:lpstr>
      <vt:lpstr>            MOVILIDAD  de la ARTICULACIÓN  TM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Diagnóstico y Clasificación de las Rizartrosis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Carlos irisarri</dc:creator>
  <cp:lastModifiedBy>Elena Pérez Alfonso</cp:lastModifiedBy>
  <cp:revision>62</cp:revision>
  <dcterms:created xsi:type="dcterms:W3CDTF">2025-02-07T17:34:36Z</dcterms:created>
  <dcterms:modified xsi:type="dcterms:W3CDTF">2025-04-10T19:52:03Z</dcterms:modified>
</cp:coreProperties>
</file>