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965" r:id="rId3"/>
    <p:sldId id="3593" r:id="rId4"/>
    <p:sldId id="3594" r:id="rId5"/>
    <p:sldId id="2636" r:id="rId6"/>
    <p:sldId id="524" r:id="rId7"/>
    <p:sldId id="3002" r:id="rId8"/>
    <p:sldId id="2989" r:id="rId9"/>
    <p:sldId id="2972" r:id="rId10"/>
    <p:sldId id="3007" r:id="rId11"/>
    <p:sldId id="2966" r:id="rId12"/>
    <p:sldId id="3588" r:id="rId13"/>
    <p:sldId id="3575" r:id="rId14"/>
    <p:sldId id="3577" r:id="rId15"/>
    <p:sldId id="2992" r:id="rId16"/>
    <p:sldId id="3574" r:id="rId17"/>
    <p:sldId id="3008" r:id="rId18"/>
    <p:sldId id="2968" r:id="rId19"/>
    <p:sldId id="2994" r:id="rId20"/>
    <p:sldId id="2986" r:id="rId21"/>
    <p:sldId id="2975" r:id="rId22"/>
    <p:sldId id="2979" r:id="rId23"/>
    <p:sldId id="3582" r:id="rId24"/>
    <p:sldId id="2969" r:id="rId25"/>
    <p:sldId id="3003" r:id="rId26"/>
    <p:sldId id="3578" r:id="rId27"/>
    <p:sldId id="3566" r:id="rId28"/>
    <p:sldId id="3569" r:id="rId29"/>
    <p:sldId id="3570" r:id="rId30"/>
    <p:sldId id="3595" r:id="rId31"/>
    <p:sldId id="3586" r:id="rId32"/>
    <p:sldId id="3590" r:id="rId34"/>
    <p:sldId id="3585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1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9588" autoAdjust="0"/>
  </p:normalViewPr>
  <p:slideViewPr>
    <p:cSldViewPr snapToGrid="0">
      <p:cViewPr varScale="1">
        <p:scale>
          <a:sx n="87" d="100"/>
          <a:sy n="87" d="100"/>
        </p:scale>
        <p:origin x="142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5C3BD-B715-4FF9-BCDA-EE2C05E88824}" type="datetimeFigureOut">
              <a:rPr lang="es-ES" smtClean="0"/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4F2E5-6550-4CCD-A799-77005FCD51E4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84F2E5-6550-4CCD-A799-77005FCD51E4}" type="slidenum">
              <a:rPr lang="es-ES" smtClean="0"/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914400" y="1641475"/>
            <a:ext cx="5080000" cy="4454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 hasCustomPrompt="1"/>
          </p:nvPr>
        </p:nvSpPr>
        <p:spPr>
          <a:xfrm>
            <a:off x="6197600" y="1641476"/>
            <a:ext cx="5080000" cy="21510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 hasCustomPrompt="1"/>
          </p:nvPr>
        </p:nvSpPr>
        <p:spPr>
          <a:xfrm>
            <a:off x="6197600" y="3944938"/>
            <a:ext cx="5080000" cy="21510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A1035B99-0C51-4BDA-9AF5-F23FD727A5E6}" type="slidenum">
              <a:rPr lang="es-ES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pn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jpe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jpeg"/><Relationship Id="rId8" Type="http://schemas.openxmlformats.org/officeDocument/2006/relationships/image" Target="../media/image87.png"/><Relationship Id="rId7" Type="http://schemas.openxmlformats.org/officeDocument/2006/relationships/image" Target="../media/image86.jpeg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3" Type="http://schemas.openxmlformats.org/officeDocument/2006/relationships/image" Target="../media/image16.jpeg"/><Relationship Id="rId2" Type="http://schemas.openxmlformats.org/officeDocument/2006/relationships/image" Target="../media/image82.jpe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990486" y="718661"/>
            <a:ext cx="6097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alt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ENFERMEDAD de DUPUYTREN </a:t>
            </a:r>
            <a:endParaRPr lang="es-ES" sz="3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989909" y="5757724"/>
            <a:ext cx="609771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sz="2800" dirty="0">
                <a:solidFill>
                  <a:srgbClr val="FFFF00"/>
                </a:solidFill>
                <a:latin typeface="Times New Roman" panose="02020603050405020304" pitchFamily="18" charset="0"/>
              </a:rPr>
              <a:t>                   </a:t>
            </a:r>
            <a:r>
              <a:rPr lang="es-ES" altLang="es-ES" sz="2800" i="1" dirty="0">
                <a:solidFill>
                  <a:srgbClr val="FFFF00"/>
                </a:solidFill>
                <a:latin typeface="Times New Roman" panose="02020603050405020304" pitchFamily="18" charset="0"/>
              </a:rPr>
              <a:t> Carlos IRISARRI</a:t>
            </a:r>
            <a:r>
              <a:rPr kumimoji="0" lang="es-ES" alt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lang="es-ES" sz="28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00" y="1678404"/>
            <a:ext cx="3880749" cy="3704351"/>
          </a:xfrm>
          <a:prstGeom prst="rect">
            <a:avLst/>
          </a:prstGeom>
          <a:noFill/>
          <a:ln w="28575" cap="sq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2 Rectángulo"/>
          <p:cNvSpPr>
            <a:spLocks noChangeArrowheads="1"/>
          </p:cNvSpPr>
          <p:nvPr/>
        </p:nvSpPr>
        <p:spPr bwMode="auto">
          <a:xfrm>
            <a:off x="2797810" y="2429172"/>
            <a:ext cx="6650990" cy="200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Henry CLINE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(Londres), 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diseccionó en 1777 las manos de un cadáver. En una tenía varios </a:t>
            </a:r>
            <a:r>
              <a:rPr kumimoji="0" lang="es-ES" altLang="es-ES" sz="20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dedos contrac</a:t>
            </a:r>
            <a:r>
              <a:rPr lang="es-ES" altLang="es-ES" sz="2000" dirty="0">
                <a:solidFill>
                  <a:prstClr val="white"/>
                </a:solidFill>
              </a:rPr>
              <a:t>turados, que pudo extender t</a:t>
            </a:r>
            <a:r>
              <a:rPr kumimoji="0" lang="es-ES" altLang="es-ES" sz="20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ras</a:t>
            </a:r>
            <a:r>
              <a:rPr kumimoji="0" lang="es-ES" altLang="es-E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s-ES" altLang="es-ES" sz="20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seccionar </a:t>
            </a:r>
            <a:r>
              <a:rPr lang="es-ES" altLang="es-ES" sz="2000" dirty="0">
                <a:solidFill>
                  <a:prstClr val="white"/>
                </a:solidFill>
              </a:rPr>
              <a:t>l</a:t>
            </a:r>
            <a:r>
              <a:rPr kumimoji="0" lang="es-ES" altLang="es-ES" sz="20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 aponeurosis palmar (AP) ***</a:t>
            </a:r>
            <a:r>
              <a:rPr kumimoji="0" lang="es-ES" altLang="es-E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En la otra </a:t>
            </a:r>
            <a:r>
              <a:rPr lang="es-ES" altLang="es-ES" sz="2000" dirty="0">
                <a:solidFill>
                  <a:prstClr val="white"/>
                </a:solidFill>
              </a:rPr>
              <a:t>solo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estaba contracturado el dedo </a:t>
            </a:r>
            <a:r>
              <a:rPr lang="es-ES" altLang="es-ES" sz="2000" dirty="0">
                <a:solidFill>
                  <a:prstClr val="white"/>
                </a:solidFill>
              </a:rPr>
              <a:t>anular.  N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 lo pudo extender tras seccionar la </a:t>
            </a:r>
            <a:r>
              <a:rPr lang="es-ES" altLang="es-ES" sz="2000" dirty="0">
                <a:solidFill>
                  <a:prstClr val="white"/>
                </a:solidFill>
              </a:rPr>
              <a:t>A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P, porque la zona afectada estaba en el dedo . En 1778 sugirió que estas contracturas podrían corregirse con una fasciotomía, que su hijo realizó en 1808. 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126" name="6 CuadroTexto"/>
          <p:cNvSpPr txBox="1">
            <a:spLocks noChangeArrowheads="1"/>
          </p:cNvSpPr>
          <p:nvPr/>
        </p:nvSpPr>
        <p:spPr bwMode="auto">
          <a:xfrm>
            <a:off x="4784825" y="1603163"/>
            <a:ext cx="2057160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altLang="es-ES" b="1" i="1" dirty="0">
                <a:solidFill>
                  <a:prstClr val="black"/>
                </a:solidFill>
              </a:rPr>
              <a:t>  PIONEROS</a:t>
            </a:r>
            <a:endParaRPr kumimoji="0" lang="es-ES" altLang="es-ES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3" name="Imagen 7" descr="Imagen que contiene interior, viejo, foto, hombre&#10;&#10;Descripción generada automáticamente"/>
          <p:cNvPicPr>
            <a:picLocks noChangeAspect="1"/>
          </p:cNvPicPr>
          <p:nvPr/>
        </p:nvPicPr>
        <p:blipFill>
          <a:blip r:embed="rId1"/>
          <a:srcRect b="2338"/>
          <a:stretch>
            <a:fillRect/>
          </a:stretch>
        </p:blipFill>
        <p:spPr>
          <a:xfrm>
            <a:off x="384436" y="2270912"/>
            <a:ext cx="2057161" cy="2602339"/>
          </a:xfrm>
          <a:prstGeom prst="rect">
            <a:avLst/>
          </a:prstGeom>
          <a:noFill/>
          <a:ln w="19046" cap="flat">
            <a:solidFill>
              <a:srgbClr val="ED7D31"/>
            </a:solidFill>
            <a:prstDash val="solid"/>
            <a:miter/>
          </a:ln>
        </p:spPr>
      </p:pic>
      <p:pic>
        <p:nvPicPr>
          <p:cNvPr id="12" name="Imagen 11" descr="Imagen que contiene ropa, gato, gris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06610" y="2065175"/>
            <a:ext cx="1925277" cy="247593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Cuadro de texto 1"/>
          <p:cNvSpPr txBox="1"/>
          <p:nvPr/>
        </p:nvSpPr>
        <p:spPr>
          <a:xfrm>
            <a:off x="12425045" y="52673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altLang="en-US"/>
          </a:p>
        </p:txBody>
      </p:sp>
      <p:sp>
        <p:nvSpPr>
          <p:cNvPr id="6" name="CuadroTexto 5"/>
          <p:cNvSpPr txBox="1"/>
          <p:nvPr/>
        </p:nvSpPr>
        <p:spPr>
          <a:xfrm>
            <a:off x="10465019" y="2710276"/>
            <a:ext cx="8618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alt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***</a:t>
            </a:r>
            <a:endParaRPr lang="es-E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n 3" descr="Hombre con barba y bigote&#10;&#10;Descripción generada automáticamente con confianza baja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1" b="5427"/>
          <a:stretch>
            <a:fillRect/>
          </a:stretch>
        </p:blipFill>
        <p:spPr>
          <a:xfrm>
            <a:off x="792480" y="1653540"/>
            <a:ext cx="1462405" cy="199517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124" name="3 Rectángulo"/>
          <p:cNvSpPr>
            <a:spLocks noChangeArrowheads="1"/>
          </p:cNvSpPr>
          <p:nvPr/>
        </p:nvSpPr>
        <p:spPr bwMode="auto">
          <a:xfrm>
            <a:off x="2787015" y="2330450"/>
            <a:ext cx="583501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Astley COOPER 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(Londres)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 discípulo  de CLINE,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afirmó en 1822 que las contracturas de los dedos</a:t>
            </a:r>
            <a:r>
              <a:rPr lang="es-ES" altLang="es-ES" sz="2000" dirty="0">
                <a:solidFill>
                  <a:prstClr val="white"/>
                </a:solidFill>
              </a:rPr>
              <a:t> 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 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debían a la retracción de la aponeurosis en la palma.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Para </a:t>
            </a:r>
            <a:r>
              <a:rPr lang="es-ES" altLang="es-ES" sz="2000" dirty="0">
                <a:solidFill>
                  <a:prstClr val="white"/>
                </a:solidFill>
              </a:rPr>
              <a:t>corregirlas,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hacía </a:t>
            </a:r>
            <a:r>
              <a:rPr lang="es-ES" altLang="es-ES" sz="2000" dirty="0">
                <a:solidFill>
                  <a:prstClr val="white"/>
                </a:solidFill>
              </a:rPr>
              <a:t>una 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fasciotomía subcutánea, 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 un bisturí que </a:t>
            </a:r>
            <a:r>
              <a:rPr lang="es-ES" altLang="es-ES" sz="2000" dirty="0">
                <a:solidFill>
                  <a:prstClr val="white"/>
                </a:solidFill>
              </a:rPr>
              <a:t>introducía por una pequeña incisión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 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" y="3927475"/>
            <a:ext cx="1453515" cy="2272665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7985125" y="5700395"/>
            <a:ext cx="3959225" cy="681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s-ES" dirty="0"/>
              <a:t>   Dupuytren* en su visita a Cooper **</a:t>
            </a:r>
            <a:endParaRPr lang="es-ES" dirty="0"/>
          </a:p>
          <a:p>
            <a:r>
              <a:rPr lang="es-ES" dirty="0"/>
              <a:t> en el Guy ´s Hospital (Londres) en 1826.</a:t>
            </a:r>
            <a:endParaRPr lang="es-ES" dirty="0"/>
          </a:p>
        </p:txBody>
      </p:sp>
      <p:pic>
        <p:nvPicPr>
          <p:cNvPr id="3" name="Imagen 2"/>
          <p:cNvPicPr/>
          <p:nvPr/>
        </p:nvPicPr>
        <p:blipFill>
          <a:blip r:embed="rId3"/>
          <a:stretch>
            <a:fillRect/>
          </a:stretch>
        </p:blipFill>
        <p:spPr>
          <a:xfrm>
            <a:off x="1938973" y="483553"/>
            <a:ext cx="7229475" cy="10953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4425" y="1363980"/>
            <a:ext cx="2630805" cy="4037965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428818" y="236910"/>
            <a:ext cx="7177637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es-ES" dirty="0">
                <a:solidFill>
                  <a:srgbClr val="FFFFFF"/>
                </a:solidFill>
              </a:rPr>
              <a:t>          ´</a:t>
            </a:r>
            <a:r>
              <a:rPr lang="es-ES" altLang="es-ES" sz="2800" i="1" dirty="0">
                <a:solidFill>
                  <a:srgbClr val="FFFFFF"/>
                </a:solidFill>
              </a:rPr>
              <a:t>De la rétraction des doigts par suite </a:t>
            </a:r>
            <a:endParaRPr lang="es-ES" altLang="es-ES" sz="2800" i="1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es-ES" sz="2800" i="1" dirty="0">
                <a:solidFill>
                  <a:srgbClr val="FFFFFF"/>
                </a:solidFill>
              </a:rPr>
              <a:t>        d´une affection de l´aponèurose palmaire</a:t>
            </a:r>
            <a:r>
              <a:rPr lang="es-ES" altLang="es-ES" sz="2800" dirty="0">
                <a:solidFill>
                  <a:srgbClr val="FFFFFF"/>
                </a:solidFill>
              </a:rPr>
              <a:t>´</a:t>
            </a:r>
            <a:endParaRPr lang="es-ES" altLang="es-ES" sz="2800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es-ES" sz="2400" dirty="0">
                <a:solidFill>
                  <a:srgbClr val="FFFFFF"/>
                </a:solidFill>
              </a:rPr>
              <a:t>                                </a:t>
            </a:r>
            <a:r>
              <a:rPr lang="es-ES" sz="2000" dirty="0">
                <a:solidFill>
                  <a:srgbClr val="FFC000"/>
                </a:solidFill>
              </a:rPr>
              <a:t>Lectura de Dupuytrern </a:t>
            </a:r>
            <a:endParaRPr lang="es-ES" sz="2000" dirty="0">
              <a:solidFill>
                <a:srgbClr val="FFC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sz="2000" dirty="0">
                <a:solidFill>
                  <a:srgbClr val="FFC000"/>
                </a:solidFill>
              </a:rPr>
              <a:t>                              en el Hôtel-Dieu, Paris, 5-12-1831</a:t>
            </a:r>
            <a:endParaRPr lang="es-ES" altLang="es-ES" sz="2400" dirty="0">
              <a:solidFill>
                <a:srgbClr val="FFFF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es-ES" sz="2800" dirty="0">
                <a:solidFill>
                  <a:srgbClr val="FFFF00"/>
                </a:solidFill>
              </a:rPr>
              <a:t>                </a:t>
            </a:r>
            <a:r>
              <a:rPr lang="es-ES" altLang="es-ES" sz="2400" dirty="0">
                <a:solidFill>
                  <a:srgbClr val="FFC000"/>
                </a:solidFill>
              </a:rPr>
              <a:t> </a:t>
            </a:r>
            <a:endParaRPr lang="es-ES" altLang="es-ES" sz="2800" dirty="0">
              <a:solidFill>
                <a:srgbClr val="FFC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sz="2400" dirty="0">
                <a:solidFill>
                  <a:srgbClr val="FFC000"/>
                </a:solidFill>
              </a:rPr>
              <a:t> </a:t>
            </a:r>
            <a:endParaRPr lang="es-ES" sz="1400" dirty="0"/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es-ES" sz="2800" dirty="0">
                <a:solidFill>
                  <a:srgbClr val="FFFFFF"/>
                </a:solidFill>
              </a:rPr>
              <a:t>  </a:t>
            </a:r>
            <a:endParaRPr lang="es-ES" altLang="es-ES" sz="2800" dirty="0">
              <a:solidFill>
                <a:srgbClr val="FFFFFF"/>
              </a:solidFill>
            </a:endParaRPr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2430131" y="5465522"/>
            <a:ext cx="84556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es-ES" sz="2000" dirty="0">
                <a:solidFill>
                  <a:srgbClr val="FFC000"/>
                </a:solidFill>
              </a:rPr>
              <a:t> </a:t>
            </a:r>
            <a:r>
              <a:rPr lang="es-ES" altLang="es-ES" sz="2400" dirty="0">
                <a:solidFill>
                  <a:schemeClr val="accent5"/>
                </a:solidFill>
              </a:rPr>
              <a:t>DUPUYTREN basó sus opiniones en sus hallazgos en cadáveres.</a:t>
            </a:r>
            <a:endParaRPr lang="es-ES" altLang="es-ES" sz="2400" dirty="0">
              <a:solidFill>
                <a:schemeClr val="accent5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es-ES" sz="2400" dirty="0">
                <a:solidFill>
                  <a:schemeClr val="accent5"/>
                </a:solidFill>
              </a:rPr>
              <a:t> La 1ª cirugía la realizó el 12- 06-1831, a un comerciante de vinos. </a:t>
            </a:r>
            <a:endParaRPr lang="es-ES" altLang="es-ES" sz="2400" dirty="0">
              <a:solidFill>
                <a:schemeClr val="accent5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92993" y="1167415"/>
            <a:ext cx="2036297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s-ES" sz="2400" dirty="0"/>
              <a:t>      </a:t>
            </a:r>
            <a:r>
              <a:rPr lang="es-ES" sz="2400" i="1" dirty="0">
                <a:solidFill>
                  <a:schemeClr val="bg1"/>
                </a:solidFill>
              </a:rPr>
              <a:t>Guillaume</a:t>
            </a:r>
            <a:endParaRPr lang="es-ES" sz="2400" i="1" dirty="0">
              <a:solidFill>
                <a:schemeClr val="bg1"/>
              </a:solidFill>
            </a:endParaRPr>
          </a:p>
          <a:p>
            <a:r>
              <a:rPr lang="es-ES" sz="2400" i="1" dirty="0">
                <a:solidFill>
                  <a:schemeClr val="bg1"/>
                </a:solidFill>
              </a:rPr>
              <a:t> DUPUYTREN</a:t>
            </a:r>
            <a:endParaRPr lang="es-ES" sz="2400" i="1" dirty="0">
              <a:solidFill>
                <a:schemeClr val="bg1"/>
              </a:solidFill>
            </a:endParaRPr>
          </a:p>
        </p:txBody>
      </p:sp>
      <p:pic>
        <p:nvPicPr>
          <p:cNvPr id="2" name="Imagen 1" descr="Imagen que contiene espejo, foto, reflejo, hombre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05" y="2065260"/>
            <a:ext cx="2763642" cy="3357638"/>
          </a:xfrm>
          <a:prstGeom prst="rect">
            <a:avLst/>
          </a:prstGeom>
        </p:spPr>
      </p:pic>
      <p:pic>
        <p:nvPicPr>
          <p:cNvPr id="3" name="Imagen 2" descr="Foto en blanco y negro de un puente en una ciudad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921" y="2117679"/>
            <a:ext cx="4051039" cy="330447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cxnSp>
        <p:nvCxnSpPr>
          <p:cNvPr id="9" name="Conector recto de flecha 8"/>
          <p:cNvCxnSpPr/>
          <p:nvPr/>
        </p:nvCxnSpPr>
        <p:spPr>
          <a:xfrm flipH="1" flipV="1">
            <a:off x="4989528" y="4120907"/>
            <a:ext cx="213093" cy="5877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/>
          <p:cNvSpPr txBox="1"/>
          <p:nvPr/>
        </p:nvSpPr>
        <p:spPr>
          <a:xfrm>
            <a:off x="5059623" y="4906409"/>
            <a:ext cx="1325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Hôtel Dieu</a:t>
            </a:r>
            <a:endParaRPr lang="es-ES" sz="2000" dirty="0"/>
          </a:p>
        </p:txBody>
      </p:sp>
      <p:sp>
        <p:nvSpPr>
          <p:cNvPr id="8" name="CuadroTexto 7"/>
          <p:cNvSpPr txBox="1"/>
          <p:nvPr/>
        </p:nvSpPr>
        <p:spPr>
          <a:xfrm>
            <a:off x="8788264" y="1627795"/>
            <a:ext cx="209313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sz="2400" b="1" i="1" dirty="0">
                <a:solidFill>
                  <a:schemeClr val="bg1"/>
                </a:solidFill>
              </a:rPr>
              <a:t>FASCIOTOMÍA</a:t>
            </a:r>
            <a:endParaRPr lang="es-ES" sz="2400" b="1" i="1" dirty="0">
              <a:solidFill>
                <a:schemeClr val="bg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496" y="1998328"/>
            <a:ext cx="4751996" cy="3467194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5420011" y="4117541"/>
            <a:ext cx="116765" cy="59109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/>
          <p:cNvCxnSpPr/>
          <p:nvPr/>
        </p:nvCxnSpPr>
        <p:spPr>
          <a:xfrm flipH="1" flipV="1">
            <a:off x="5718937" y="4179832"/>
            <a:ext cx="115913" cy="528802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 flipH="1" flipV="1">
            <a:off x="5988480" y="4199800"/>
            <a:ext cx="36455" cy="38607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9321" y="585792"/>
            <a:ext cx="114967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A los 21 años se fué a Paris, siendo 4 años (1824-8) alumno de Dupuytren. Ya graduado regresó a  Aix. Tras explorar las manos de un </a:t>
            </a:r>
            <a:r>
              <a:rPr lang="es-ES" altLang="es-ES" sz="2400" dirty="0">
                <a:solidFill>
                  <a:prstClr val="white"/>
                </a:solidFill>
                <a:latin typeface="Corbel" panose="020B0503020204020204"/>
              </a:rPr>
              <a:t>varón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fallecido a los 72 años, con los dedos contracturados, asistió a una reunión en Paris en 1883, defendiendo que eran las cuerdas de los dedos </a:t>
            </a:r>
            <a:r>
              <a:rPr lang="es-ES" altLang="es-ES" sz="2400" dirty="0">
                <a:solidFill>
                  <a:prstClr val="white"/>
                </a:solidFill>
                <a:latin typeface="Corbel" panose="020B0503020204020204"/>
              </a:rPr>
              <a:t>y 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de la palma las causantes de las contracturas. Creyó que se originaban </a:t>
            </a:r>
            <a:r>
              <a:rPr lang="es-ES" altLang="es-ES" sz="2400" dirty="0">
                <a:solidFill>
                  <a:prstClr val="white"/>
                </a:solidFill>
                <a:latin typeface="Corbel" panose="020B0503020204020204"/>
              </a:rPr>
              <a:t>e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 el tejido celular subcutáneo. Para seccionarlas, </a:t>
            </a:r>
            <a:r>
              <a:rPr lang="es-ES" altLang="es-ES" sz="2400" dirty="0">
                <a:solidFill>
                  <a:prstClr val="white"/>
                </a:solidFill>
                <a:latin typeface="Corbel" panose="020B0503020204020204"/>
              </a:rPr>
              <a:t>l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as abordaba con</a:t>
            </a:r>
            <a:r>
              <a:rPr lang="es-ES" altLang="es-ES" sz="2400" dirty="0">
                <a:solidFill>
                  <a:prstClr val="white"/>
                </a:solidFill>
                <a:latin typeface="Corbel" panose="020B0503020204020204"/>
              </a:rPr>
              <a:t> 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incisiones longitudinales.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644204" y="-35234"/>
            <a:ext cx="7772400" cy="123571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sz="2000" dirty="0">
                <a:solidFill>
                  <a:srgbClr val="FFC000"/>
                </a:solidFill>
              </a:rPr>
              <a:t>                              </a:t>
            </a:r>
            <a:r>
              <a:rPr lang="es-ES" sz="2800" b="1" i="1" dirty="0">
                <a:solidFill>
                  <a:srgbClr val="FFC000"/>
                </a:solidFill>
              </a:rPr>
              <a:t>Jean GOYRAND </a:t>
            </a:r>
            <a:r>
              <a:rPr lang="es-ES" sz="2400" b="1" i="1" dirty="0">
                <a:solidFill>
                  <a:srgbClr val="FFC000"/>
                </a:solidFill>
              </a:rPr>
              <a:t>*</a:t>
            </a:r>
            <a:r>
              <a:rPr lang="es-ES" sz="2800" b="1" i="1" dirty="0">
                <a:solidFill>
                  <a:srgbClr val="FFC000"/>
                </a:solidFill>
              </a:rPr>
              <a:t> </a:t>
            </a:r>
            <a:r>
              <a:rPr lang="es-ES" sz="2800" i="1" dirty="0">
                <a:solidFill>
                  <a:srgbClr val="FFC000"/>
                </a:solidFill>
              </a:rPr>
              <a:t>Aix-en-Provence </a:t>
            </a:r>
            <a:endParaRPr lang="es-ES" sz="2400" dirty="0">
              <a:solidFill>
                <a:srgbClr val="FFC000"/>
              </a:solidFill>
            </a:endParaRPr>
          </a:p>
        </p:txBody>
      </p:sp>
      <p:pic>
        <p:nvPicPr>
          <p:cNvPr id="10" name="Imagen 9" descr="Un dibujo de una persona&#10;&#10;Descripción generada automáticamente con confianza media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" r="6739" b="25948"/>
          <a:stretch>
            <a:fillRect/>
          </a:stretch>
        </p:blipFill>
        <p:spPr bwMode="auto">
          <a:xfrm>
            <a:off x="553097" y="2937804"/>
            <a:ext cx="5542903" cy="33344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071" y="2937071"/>
            <a:ext cx="1201400" cy="1710227"/>
          </a:xfrm>
          <a:prstGeom prst="rect">
            <a:avLst/>
          </a:prstGeom>
          <a:noFill/>
          <a:ln w="12700" cap="sq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5801715" y="2852757"/>
            <a:ext cx="188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i="1" dirty="0">
                <a:solidFill>
                  <a:srgbClr val="FFC000"/>
                </a:solidFill>
              </a:rPr>
              <a:t>*</a:t>
            </a:r>
            <a:endParaRPr lang="es-ES" sz="2400" dirty="0"/>
          </a:p>
        </p:txBody>
      </p:sp>
      <p:pic>
        <p:nvPicPr>
          <p:cNvPr id="2" name="Imagen 1" descr="Diagrama&#10;&#10;El contenido generado por IA puede ser incorrecto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98920" y="2937823"/>
            <a:ext cx="2518410" cy="333438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825" y="2941722"/>
            <a:ext cx="2721708" cy="3303043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dibujo de una persona&#10;&#10;Descripción generada automáticamente con confianza baja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19" y="2398408"/>
            <a:ext cx="3686175" cy="381000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Imagen 2" descr="Mano de una persona&#10;&#10;Descripción generada automáticamente con confianza medi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308" y="2322646"/>
            <a:ext cx="6734647" cy="38100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CuadroTexto 3"/>
          <p:cNvSpPr txBox="1"/>
          <p:nvPr/>
        </p:nvSpPr>
        <p:spPr>
          <a:xfrm>
            <a:off x="732790" y="2581275"/>
            <a:ext cx="1605915" cy="4432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s-ES" sz="2400" i="1" dirty="0"/>
              <a:t> </a:t>
            </a:r>
            <a:r>
              <a:rPr lang="es-ES" sz="2000" i="1" dirty="0">
                <a:highlight>
                  <a:srgbClr val="000000"/>
                </a:highlight>
              </a:rPr>
              <a:t>UNILATERAL</a:t>
            </a:r>
            <a:endParaRPr lang="es-ES" sz="2000" i="1" dirty="0">
              <a:highlight>
                <a:srgbClr val="000000"/>
              </a:highligh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415706" y="2556755"/>
            <a:ext cx="15925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i="1" dirty="0">
                <a:highlight>
                  <a:srgbClr val="000000"/>
                </a:highlight>
              </a:rPr>
              <a:t>BILATERAL</a:t>
            </a:r>
            <a:endParaRPr lang="es-ES" sz="2400" i="1" dirty="0">
              <a:highlight>
                <a:srgbClr val="000000"/>
              </a:highlight>
            </a:endParaRPr>
          </a:p>
        </p:txBody>
      </p:sp>
      <p:sp>
        <p:nvSpPr>
          <p:cNvPr id="8195" name="3 Rectángulo"/>
          <p:cNvSpPr>
            <a:spLocks noChangeArrowheads="1"/>
          </p:cNvSpPr>
          <p:nvPr/>
        </p:nvSpPr>
        <p:spPr bwMode="auto">
          <a:xfrm>
            <a:off x="701359" y="564743"/>
            <a:ext cx="1165187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                          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CONCEPTO</a:t>
            </a:r>
            <a:r>
              <a:rPr kumimoji="0" lang="es-ES" alt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: </a:t>
            </a:r>
            <a:r>
              <a:rPr lang="es-ES" altLang="es-ES" sz="2400" dirty="0">
                <a:solidFill>
                  <a:prstClr val="white"/>
                </a:solidFill>
              </a:rPr>
              <a:t>e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 una fibromatosis de etiopatogenia desconocida y hereditaria</a:t>
            </a:r>
            <a:r>
              <a:rPr lang="es-ES" altLang="es-ES" sz="2400" dirty="0">
                <a:solidFill>
                  <a:prstClr val="white"/>
                </a:solidFill>
              </a:rPr>
              <a:t>.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Su ubicación más frecuente son los dedos</a:t>
            </a:r>
            <a:r>
              <a:rPr lang="es-ES" altLang="es-ES" sz="2400" dirty="0">
                <a:solidFill>
                  <a:prstClr val="white"/>
                </a:solidFill>
              </a:rPr>
              <a:t> 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anular y meñique. Al evolucionar,  ocasiona una </a:t>
            </a:r>
            <a:r>
              <a:rPr lang="es-ES" altLang="es-ES" sz="2400" dirty="0">
                <a:solidFill>
                  <a:prstClr val="white"/>
                </a:solidFill>
              </a:rPr>
              <a:t>contractura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progresiva de los dedos afectados, con la consiguiente disfunción </a:t>
            </a:r>
            <a:r>
              <a:rPr lang="es-ES" altLang="es-ES" sz="2400" dirty="0">
                <a:solidFill>
                  <a:prstClr val="white"/>
                </a:solidFill>
              </a:rPr>
              <a:t>de la mano afectada</a:t>
            </a: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698622" y="455295"/>
            <a:ext cx="8027670" cy="52324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s-ES" sz="2400" i="1" dirty="0"/>
              <a:t>          LOCALIZACIÓN  ÚNICA </a:t>
            </a:r>
            <a:r>
              <a:rPr lang="es-ES" sz="2800" i="1" dirty="0"/>
              <a:t>de  una  </a:t>
            </a:r>
            <a:r>
              <a:rPr lang="es-ES" sz="2400" i="1" dirty="0"/>
              <a:t>ENFERMEDAD  de  DUPUYTREN</a:t>
            </a:r>
            <a:endParaRPr lang="es-ES" sz="2400" i="1" dirty="0"/>
          </a:p>
          <a:p>
            <a:endParaRPr lang="es-ES" sz="2400" i="1" dirty="0"/>
          </a:p>
          <a:p>
            <a:r>
              <a:rPr lang="es-ES" sz="2400" i="1" dirty="0"/>
              <a:t>                </a:t>
            </a:r>
            <a:r>
              <a:rPr lang="es-ES" sz="2400" i="1" dirty="0">
                <a:solidFill>
                  <a:srgbClr val="FFC000"/>
                </a:solidFill>
              </a:rPr>
              <a:t>DÍGITO-PALMAR                                                                        DIGITAL </a:t>
            </a:r>
            <a:endParaRPr lang="es-ES" sz="2400" i="1" dirty="0">
              <a:solidFill>
                <a:srgbClr val="FFC000"/>
              </a:solidFill>
            </a:endParaRPr>
          </a:p>
        </p:txBody>
      </p:sp>
      <p:pic>
        <p:nvPicPr>
          <p:cNvPr id="11" name="Imagen 10"/>
          <p:cNvPicPr/>
          <p:nvPr/>
        </p:nvPicPr>
        <p:blipFill>
          <a:blip r:embed="rId1"/>
          <a:stretch>
            <a:fillRect/>
          </a:stretch>
        </p:blipFill>
        <p:spPr>
          <a:xfrm>
            <a:off x="742950" y="1796415"/>
            <a:ext cx="10972800" cy="46863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380000">
            <a:off x="2802411" y="2199965"/>
            <a:ext cx="973630" cy="920034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>
            <a:off x="5065160" y="2046320"/>
            <a:ext cx="256854" cy="689030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 flipH="1">
            <a:off x="2272972" y="780904"/>
            <a:ext cx="8563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i="1" dirty="0"/>
              <a:t>    LOCALIZACIÓN MÚLTIPLE de la ENFERMEDAD de DUPUYTREN</a:t>
            </a:r>
            <a:endParaRPr lang="es-ES" sz="2400" i="1" dirty="0"/>
          </a:p>
          <a:p>
            <a:r>
              <a:rPr lang="es-ES" sz="2400" dirty="0"/>
              <a:t>                            </a:t>
            </a:r>
            <a:endParaRPr lang="es-ES" sz="2400" dirty="0"/>
          </a:p>
        </p:txBody>
      </p:sp>
      <p:sp>
        <p:nvSpPr>
          <p:cNvPr id="5" name="Cuadro de texto 4"/>
          <p:cNvSpPr txBox="1"/>
          <p:nvPr/>
        </p:nvSpPr>
        <p:spPr>
          <a:xfrm>
            <a:off x="1530850" y="5545422"/>
            <a:ext cx="9863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dirty="0"/>
              <a:t> </a:t>
            </a:r>
            <a:r>
              <a:rPr lang="es-ES" altLang="en-US" sz="2000" dirty="0"/>
              <a:t>A: 1ª comisura + dedo anular.  B: dedo medio y meñique. C: dedos anular, meñique y pulgar  </a:t>
            </a:r>
            <a:endParaRPr lang="es-ES" altLang="en-US" dirty="0"/>
          </a:p>
        </p:txBody>
      </p:sp>
      <p:sp>
        <p:nvSpPr>
          <p:cNvPr id="6" name="Cuadro de texto 5"/>
          <p:cNvSpPr txBox="1"/>
          <p:nvPr/>
        </p:nvSpPr>
        <p:spPr>
          <a:xfrm>
            <a:off x="3994150" y="6235700"/>
            <a:ext cx="3568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alt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50" y="1477264"/>
            <a:ext cx="9752639" cy="39034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 flipH="1">
            <a:off x="3495596" y="396726"/>
            <a:ext cx="5535388" cy="8772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200" i="1" dirty="0"/>
              <a:t>ENFERMEDAD de DUPUYTREN</a:t>
            </a:r>
            <a:endParaRPr lang="es-ES" sz="3200" i="1" dirty="0"/>
          </a:p>
          <a:p>
            <a:r>
              <a:rPr lang="es-ES" sz="3200" dirty="0"/>
              <a:t>        en la primera comisura </a:t>
            </a:r>
            <a:endParaRPr lang="es-ES" sz="3200" dirty="0"/>
          </a:p>
        </p:txBody>
      </p:sp>
      <p:pic>
        <p:nvPicPr>
          <p:cNvPr id="4" name="Imagen 3" descr="Imagen que contiene Diagram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786" y="1640447"/>
            <a:ext cx="9260434" cy="41952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664612" y="377058"/>
            <a:ext cx="6862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i="1" dirty="0"/>
              <a:t>CIRUGÍA de la ENFERMEDAD de DUPUYTREN</a:t>
            </a:r>
            <a:endParaRPr lang="es-ES" sz="2800" i="1" dirty="0"/>
          </a:p>
        </p:txBody>
      </p:sp>
      <p:pic>
        <p:nvPicPr>
          <p:cNvPr id="4" name="Imagen 3" descr="ScreenHunter_0009 2022.10.25 10.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325" y="1456082"/>
            <a:ext cx="2584055" cy="3620002"/>
          </a:xfrm>
          <a:prstGeom prst="rect">
            <a:avLst/>
          </a:prstGeom>
        </p:spPr>
      </p:pic>
      <p:pic>
        <p:nvPicPr>
          <p:cNvPr id="6" name="Imagen 5" descr="Un letrero de color blanco&#10;&#10;El contenido generado por IA puede ser incorrect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256" y="1018653"/>
            <a:ext cx="2182422" cy="146942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10" name="Imagen 9" descr="Imagen que contiene guantes, interior, plata, cuchillo&#10;&#10;Descripción generada automáticamen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044" y="2712031"/>
            <a:ext cx="3912586" cy="398504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5" name="Imagen 4" descr="Imagen que contiene interior, hombre, pequeño, cama&#10;&#10;El contenido generado por IA puede ser incorrecto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554" y="1670836"/>
            <a:ext cx="3216153" cy="3516327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nimal acostado en el suelo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85" y="2130765"/>
            <a:ext cx="5201203" cy="314348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34575" y="889535"/>
            <a:ext cx="4145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i="1" dirty="0"/>
              <a:t>COLOCACIÓN  de la MANO</a:t>
            </a:r>
            <a:endParaRPr lang="es-ES" sz="2800" i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rcRect r="11578"/>
          <a:stretch>
            <a:fillRect/>
          </a:stretch>
        </p:blipFill>
        <p:spPr>
          <a:xfrm>
            <a:off x="7568588" y="2231757"/>
            <a:ext cx="4145174" cy="288390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32" y="2231757"/>
            <a:ext cx="1649441" cy="294150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Interfaz de usuario gráfic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83" y="124075"/>
            <a:ext cx="10934433" cy="660984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075434" y="6246688"/>
            <a:ext cx="3464795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1ª ed 1879 // 2ª ed. 1892. LONDON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7632885" y="324061"/>
            <a:ext cx="38634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i="1" dirty="0"/>
              <a:t>FASCIOTOMÍA PERCUTÁNEA</a:t>
            </a:r>
            <a:endParaRPr lang="es-ES" sz="2400" i="1" dirty="0"/>
          </a:p>
          <a:p>
            <a:r>
              <a:rPr lang="es-ES" sz="2400" i="1" dirty="0"/>
              <a:t>  GUÍADA POR ENDOSCOPIA</a:t>
            </a:r>
            <a:endParaRPr lang="es-ES" sz="2400" i="1" dirty="0"/>
          </a:p>
        </p:txBody>
      </p:sp>
      <p:pic>
        <p:nvPicPr>
          <p:cNvPr id="6" name="Imagen 5" descr="Mano de una persona&#10;&#10;Descripción generada automáticamente con confianza media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9690" r="26378"/>
          <a:stretch>
            <a:fillRect/>
          </a:stretch>
        </p:blipFill>
        <p:spPr>
          <a:xfrm>
            <a:off x="7659613" y="1193045"/>
            <a:ext cx="3809974" cy="226779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4" name="CuadroTexto 3"/>
          <p:cNvSpPr txBox="1"/>
          <p:nvPr/>
        </p:nvSpPr>
        <p:spPr>
          <a:xfrm>
            <a:off x="801382" y="590920"/>
            <a:ext cx="3984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i="1" dirty="0"/>
              <a:t>FASCIOTOMÍA con una AGUJA</a:t>
            </a:r>
            <a:endParaRPr lang="es-ES" sz="2400" i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984818" y="1216162"/>
            <a:ext cx="4047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En 1972 : LERMISIAUX</a:t>
            </a:r>
            <a:r>
              <a:rPr lang="es-ES" sz="1400" dirty="0"/>
              <a:t> &amp; </a:t>
            </a:r>
            <a:r>
              <a:rPr lang="es-ES" dirty="0"/>
              <a:t>DEBEYRE.</a:t>
            </a:r>
            <a:endParaRPr lang="es-ES" dirty="0"/>
          </a:p>
          <a:p>
            <a:r>
              <a:rPr lang="es-ES" dirty="0"/>
              <a:t>En 2003  : Guy  FOUCHER *  (Strasbourg)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649502" y="2143545"/>
            <a:ext cx="471795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             INTRODUCCIÓN de la AGUJA</a:t>
            </a:r>
            <a:endParaRPr lang="es-ES" dirty="0"/>
          </a:p>
          <a:p>
            <a:r>
              <a:rPr lang="es-ES" dirty="0"/>
              <a:t>Cada 5 mms ,  en  las zonas de mayor relieve,</a:t>
            </a:r>
            <a:endParaRPr lang="es-ES" dirty="0"/>
          </a:p>
          <a:p>
            <a:r>
              <a:rPr lang="es-ES" dirty="0"/>
              <a:t> evitando los  pliegues y dañar los paquetes VN.</a:t>
            </a:r>
            <a:endParaRPr lang="es-ES" dirty="0"/>
          </a:p>
          <a:p>
            <a:r>
              <a:rPr lang="es-ES" dirty="0"/>
              <a:t>Preguntarle al paciente si notó  un ´calambre´ </a:t>
            </a:r>
            <a:endParaRPr lang="es-ES" dirty="0"/>
          </a:p>
          <a:p>
            <a:r>
              <a:rPr lang="es-ES" dirty="0"/>
              <a:t>Cambiar de aguja las veces que sean necesarias </a:t>
            </a:r>
            <a:endParaRPr lang="es-ES" dirty="0"/>
          </a:p>
          <a:p>
            <a:r>
              <a:rPr lang="es-ES" dirty="0"/>
              <a:t>Hacer la extensión del dedo hasta oír el ´crack´</a:t>
            </a:r>
            <a:endParaRPr lang="es-ES" dirty="0"/>
          </a:p>
          <a:p>
            <a:r>
              <a:rPr lang="es-ES" dirty="0"/>
              <a:t>provocado por  la rotura de la aponeurosis   </a:t>
            </a:r>
            <a:endParaRPr lang="es-ES" dirty="0"/>
          </a:p>
          <a:p>
            <a:endParaRPr lang="es-ES" dirty="0"/>
          </a:p>
          <a:p>
            <a:r>
              <a:rPr lang="es-ES" dirty="0"/>
              <a:t>                      COMPLICACIONES   </a:t>
            </a:r>
            <a:endParaRPr lang="es-ES" dirty="0"/>
          </a:p>
          <a:p>
            <a:r>
              <a:rPr lang="es-ES" dirty="0"/>
              <a:t>- Secuelas cutáneas</a:t>
            </a:r>
            <a:endParaRPr lang="es-ES" dirty="0"/>
          </a:p>
          <a:p>
            <a:r>
              <a:rPr lang="es-ES" dirty="0"/>
              <a:t>- 85% de recidivas en menos de 5 años  </a:t>
            </a:r>
            <a:endParaRPr lang="es-ES" dirty="0"/>
          </a:p>
          <a:p>
            <a:endParaRPr lang="es-ES" dirty="0"/>
          </a:p>
        </p:txBody>
      </p:sp>
      <p:pic>
        <p:nvPicPr>
          <p:cNvPr id="12" name="Imagen 11" descr="Dibujo en blanco y negro&#10;&#10;El contenido generado por IA puede ser incorrect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1"/>
          <a:stretch>
            <a:fillRect/>
          </a:stretch>
        </p:blipFill>
        <p:spPr>
          <a:xfrm>
            <a:off x="5549989" y="4284791"/>
            <a:ext cx="1590951" cy="157718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4" name="Imagen 13" descr="Un dibujo de una persona&#10;&#10;El contenido generado por IA puede ser incorrecto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454" y="2362414"/>
            <a:ext cx="1590951" cy="183690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6" name="Imagen 15" descr="Un hombre con lentes y corbata&#10;&#10;El contenido generado por IA puede ser incorrecto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491" y="336234"/>
            <a:ext cx="1590950" cy="203300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20" name="CuadroTexto 19"/>
          <p:cNvSpPr txBox="1"/>
          <p:nvPr/>
        </p:nvSpPr>
        <p:spPr>
          <a:xfrm>
            <a:off x="6368630" y="4248256"/>
            <a:ext cx="761638" cy="642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LUCK </a:t>
            </a:r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 1959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893960" y="30324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*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7571241" y="4140490"/>
            <a:ext cx="39084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En la palma : fasciectomía subcutánea</a:t>
            </a:r>
            <a:endParaRPr lang="es-ES" dirty="0"/>
          </a:p>
          <a:p>
            <a:r>
              <a:rPr lang="es-ES" dirty="0"/>
              <a:t>En los dedos : extirpación abierta de las</a:t>
            </a:r>
            <a:endParaRPr lang="es-ES" dirty="0"/>
          </a:p>
          <a:p>
            <a:r>
              <a:rPr lang="es-ES" dirty="0"/>
              <a:t>cuerdas , al menos de un segmento  </a:t>
            </a:r>
            <a:endParaRPr lang="es-ES" dirty="0"/>
          </a:p>
          <a:p>
            <a:r>
              <a:rPr lang="es-ES" dirty="0"/>
              <a:t>  </a:t>
            </a:r>
            <a:endParaRPr lang="es-ES" dirty="0"/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7151207" y="4374226"/>
            <a:ext cx="417024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7756989" y="3503754"/>
            <a:ext cx="3722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¿GUIAR la aguja con un ECÓGRAFO ? 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dibujo de una person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79" y="1638790"/>
            <a:ext cx="3575127" cy="358204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CuadroTexto 3"/>
          <p:cNvSpPr txBox="1"/>
          <p:nvPr/>
        </p:nvSpPr>
        <p:spPr>
          <a:xfrm>
            <a:off x="2175552" y="719456"/>
            <a:ext cx="6156787" cy="64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i="1" dirty="0"/>
              <a:t>   FASCIECTOMÍAS  RADICALES</a:t>
            </a:r>
            <a:endParaRPr lang="es-ES" sz="3600" i="1" dirty="0"/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4819" y="1638790"/>
            <a:ext cx="5142237" cy="3630203"/>
          </a:xfrm>
          <a:prstGeom prst="rect">
            <a:avLst/>
          </a:prstGeom>
          <a:noFill/>
          <a:ln w="28575" cap="flat">
            <a:solidFill>
              <a:srgbClr val="C00000"/>
            </a:solidFill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Imagen 6" descr="La cara de un hombre con lentes y corbata&#10;&#10;El contenido generado por IA puede ser incorrecto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422" y="3429000"/>
            <a:ext cx="1533524" cy="2120644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8" name="CuadroTexto 7"/>
          <p:cNvSpPr txBox="1"/>
          <p:nvPr/>
        </p:nvSpPr>
        <p:spPr>
          <a:xfrm>
            <a:off x="10259940" y="5552249"/>
            <a:ext cx="123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Mc INDOE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10462721" y="2984374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LEXER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726543" y="5369014"/>
            <a:ext cx="95670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Mayor duración de la cirugía, posibilidad  de  extirpar zonas de aponeurosis  que nunca</a:t>
            </a:r>
            <a:endParaRPr lang="es-ES" sz="2000" dirty="0"/>
          </a:p>
          <a:p>
            <a:r>
              <a:rPr lang="es-ES" sz="2000" dirty="0"/>
              <a:t> se verían afectadas, mayor dolor post-operatorio, y un mayor tiempo de recuperac</a:t>
            </a:r>
            <a:r>
              <a:rPr lang="es-ES" dirty="0"/>
              <a:t>ión.   </a:t>
            </a:r>
            <a:endParaRPr lang="es-ES" dirty="0"/>
          </a:p>
        </p:txBody>
      </p:sp>
      <p:pic>
        <p:nvPicPr>
          <p:cNvPr id="11" name="Imagen 10" descr="Foto en blanco y negro de un hombre con un traje de color negro&#10;&#10;El contenido generado por IA puede ser incorrecto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868" y="782796"/>
            <a:ext cx="1628775" cy="2200275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Diagram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25" y="308567"/>
            <a:ext cx="4958353" cy="6241571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2"/>
          <a:stretch>
            <a:fillRect/>
          </a:stretch>
        </p:blipFill>
        <p:spPr>
          <a:xfrm>
            <a:off x="1022350" y="233045"/>
            <a:ext cx="4752340" cy="63163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1" t="1148" r="705" b="3157"/>
          <a:stretch>
            <a:fillRect/>
          </a:stretch>
        </p:blipFill>
        <p:spPr>
          <a:xfrm>
            <a:off x="6215865" y="292813"/>
            <a:ext cx="5424755" cy="6196955"/>
          </a:xfrm>
          <a:prstGeom prst="rect">
            <a:avLst/>
          </a:prstGeom>
        </p:spPr>
      </p:pic>
      <p:pic>
        <p:nvPicPr>
          <p:cNvPr id="8" name="Imagen 7" descr="Imagen que contiene hombre, sostener, diferente, vistiendo&#10;&#10;El contenido generado por IA puede ser incorrect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44" y="292812"/>
            <a:ext cx="4950858" cy="619871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15" y="1506823"/>
            <a:ext cx="2595499" cy="4067505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2668082" y="1377874"/>
            <a:ext cx="6822855" cy="4325402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>
            <a:off x="1889216" y="3952990"/>
            <a:ext cx="431165" cy="224790"/>
          </a:xfrm>
          <a:prstGeom prst="straightConnector1">
            <a:avLst/>
          </a:prstGeom>
          <a:ln w="76200">
            <a:solidFill>
              <a:schemeClr val="bg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 flipV="1">
            <a:off x="2320381" y="4272575"/>
            <a:ext cx="429895" cy="238760"/>
          </a:xfrm>
          <a:prstGeom prst="straightConnector1">
            <a:avLst/>
          </a:prstGeom>
          <a:ln w="76200">
            <a:solidFill>
              <a:schemeClr val="bg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Un dibujo de una persona&#10;&#10;El contenido generado por IA puede ser incorrecto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" r="19302" b="9791"/>
          <a:stretch>
            <a:fillRect/>
          </a:stretch>
        </p:blipFill>
        <p:spPr>
          <a:xfrm flipH="1">
            <a:off x="9490937" y="1506823"/>
            <a:ext cx="2517747" cy="406750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1" name="Conector recto de flecha 10"/>
          <p:cNvCxnSpPr/>
          <p:nvPr/>
        </p:nvCxnSpPr>
        <p:spPr>
          <a:xfrm flipH="1">
            <a:off x="10985576" y="3020602"/>
            <a:ext cx="305723" cy="185046"/>
          </a:xfrm>
          <a:prstGeom prst="straightConnector1">
            <a:avLst/>
          </a:prstGeom>
          <a:ln w="76200">
            <a:solidFill>
              <a:schemeClr val="bg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2808901" y="692014"/>
            <a:ext cx="7016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i="1" dirty="0"/>
              <a:t>IDENTIFICAR las estructuras antes de CORTAR </a:t>
            </a:r>
            <a:endParaRPr lang="es-ES" sz="2800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179" y="1422000"/>
            <a:ext cx="7856877" cy="4600976"/>
          </a:xfrm>
          <a:prstGeom prst="rect">
            <a:avLst/>
          </a:prstGeom>
        </p:spPr>
      </p:pic>
      <p:pic>
        <p:nvPicPr>
          <p:cNvPr id="4" name="Imagen 3" descr="Imagen que contiene tabla, interior, verde, alimentos&#10;&#10;El contenido generado por IA puede ser incorrect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181585" y="2384539"/>
            <a:ext cx="4297594" cy="26758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CuadroTexto 1"/>
          <p:cNvSpPr txBox="1"/>
          <p:nvPr/>
        </p:nvSpPr>
        <p:spPr>
          <a:xfrm>
            <a:off x="1278874" y="790956"/>
            <a:ext cx="9837150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1600" i="1" dirty="0">
                <a:solidFill>
                  <a:prstClr val="black"/>
                </a:solidFill>
                <a:latin typeface="Corbel" panose="020B0503020204020204"/>
              </a:rPr>
              <a:t> </a:t>
            </a:r>
            <a:r>
              <a:rPr lang="es-ES" i="1" dirty="0">
                <a:solidFill>
                  <a:prstClr val="black"/>
                </a:solidFill>
                <a:latin typeface="Corbel" panose="020B0503020204020204"/>
              </a:rPr>
              <a:t>La ED en el  DEDO MEÑIQUE  es especial por serlo su anatomía, debido al músculo Abductor Digiti Minimi </a:t>
            </a:r>
            <a:endParaRPr lang="es-ES" i="1" dirty="0">
              <a:solidFill>
                <a:prstClr val="black"/>
              </a:solidFill>
              <a:latin typeface="Corbel" panose="020B0503020204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i="1" dirty="0">
                <a:solidFill>
                  <a:prstClr val="black"/>
                </a:solidFill>
                <a:latin typeface="Corbel" panose="020B0503020204020204"/>
              </a:rPr>
              <a:t>(ADM) que desplaza al pedículo vásculo-nervioso al nivel de la base del dedo meñique hacia la línea media         </a:t>
            </a:r>
            <a:endParaRPr kumimoji="0" lang="es-E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325416" y="5126805"/>
            <a:ext cx="1919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Littler - Barton</a:t>
            </a:r>
            <a:endParaRPr lang="es-E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ano con uñas pintadas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289" y="3429000"/>
            <a:ext cx="5857875" cy="302006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9" name="Imagen 8" descr="Mano de una persona&#10;&#10;El contenido generado por IA puede ser incorrect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599" y="207325"/>
            <a:ext cx="6035257" cy="3128645"/>
          </a:xfrm>
          <a:prstGeom prst="rect">
            <a:avLst/>
          </a:prstGeom>
        </p:spPr>
      </p:pic>
      <p:pic>
        <p:nvPicPr>
          <p:cNvPr id="10" name="Imagen 9" descr="Mano de una persona&#10;&#10;Descripción generada automáticamente con confianza m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87" y="1771647"/>
            <a:ext cx="5415912" cy="4656484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813014" y="604149"/>
            <a:ext cx="4128855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2800" i="1" dirty="0">
                <a:solidFill>
                  <a:prstClr val="black"/>
                </a:solidFill>
                <a:latin typeface="Corbel" panose="020B0503020204020204"/>
              </a:rPr>
              <a:t>ED en el  DEDO MEÑIQUE</a:t>
            </a:r>
            <a:endParaRPr lang="es-ES" sz="2800" i="1" dirty="0">
              <a:solidFill>
                <a:prstClr val="black"/>
              </a:solidFill>
              <a:latin typeface="Corbel" panose="020B0503020204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2800" i="1" dirty="0">
                <a:solidFill>
                  <a:prstClr val="black"/>
                </a:solidFill>
                <a:latin typeface="Corbel" panose="020B0503020204020204"/>
              </a:rPr>
              <a:t>           RESULTADOS    </a:t>
            </a:r>
            <a:endParaRPr kumimoji="0" lang="es-E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a mano muestra un objeto en la mano&#10;&#10;Descripción generada automáticamente con confianza media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383" y="220345"/>
            <a:ext cx="3517265" cy="3375660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" b="5807"/>
          <a:stretch>
            <a:fillRect/>
          </a:stretch>
        </p:blipFill>
        <p:spPr bwMode="auto">
          <a:xfrm>
            <a:off x="624933" y="313690"/>
            <a:ext cx="2139950" cy="3216275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25" y="313690"/>
            <a:ext cx="2665095" cy="3258185"/>
          </a:xfrm>
          <a:prstGeom prst="rect">
            <a:avLst/>
          </a:prstGeom>
          <a:noFill/>
          <a:ln w="12700" cap="sq">
            <a:solidFill>
              <a:schemeClr val="tx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7717288" y="3158490"/>
            <a:ext cx="1742440" cy="461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2000" dirty="0"/>
              <a:t>zetaplastias</a:t>
            </a:r>
            <a:endParaRPr lang="es-ES" sz="2000" dirty="0"/>
          </a:p>
        </p:txBody>
      </p:sp>
      <p:pic>
        <p:nvPicPr>
          <p:cNvPr id="6" name="Imagen 5"/>
          <p:cNvPicPr/>
          <p:nvPr/>
        </p:nvPicPr>
        <p:blipFill>
          <a:blip r:embed="rId4"/>
          <a:srcRect t="11404"/>
          <a:stretch>
            <a:fillRect/>
          </a:stretch>
        </p:blipFill>
        <p:spPr>
          <a:xfrm>
            <a:off x="9729484" y="299720"/>
            <a:ext cx="1795014" cy="321691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cxnSp>
        <p:nvCxnSpPr>
          <p:cNvPr id="14" name="Conector recto de flecha 13"/>
          <p:cNvCxnSpPr/>
          <p:nvPr/>
        </p:nvCxnSpPr>
        <p:spPr>
          <a:xfrm flipH="1" flipV="1">
            <a:off x="10360025" y="2648524"/>
            <a:ext cx="303530" cy="390525"/>
          </a:xfrm>
          <a:prstGeom prst="straightConnector1">
            <a:avLst/>
          </a:prstGeom>
          <a:ln w="76200">
            <a:solidFill>
              <a:schemeClr val="bg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 flipH="1" flipV="1">
            <a:off x="8356391" y="2518305"/>
            <a:ext cx="188595" cy="295910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 flipV="1">
            <a:off x="8749363" y="2275735"/>
            <a:ext cx="46198" cy="398958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de flecha 4"/>
          <p:cNvCxnSpPr/>
          <p:nvPr/>
        </p:nvCxnSpPr>
        <p:spPr>
          <a:xfrm flipH="1" flipV="1">
            <a:off x="10835783" y="2127780"/>
            <a:ext cx="303530" cy="390525"/>
          </a:xfrm>
          <a:prstGeom prst="straightConnector1">
            <a:avLst/>
          </a:prstGeom>
          <a:ln w="76200">
            <a:solidFill>
              <a:schemeClr val="bg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/>
          <p:cNvPicPr/>
          <p:nvPr/>
        </p:nvPicPr>
        <p:blipFill>
          <a:blip r:embed="rId5"/>
          <a:stretch>
            <a:fillRect/>
          </a:stretch>
        </p:blipFill>
        <p:spPr>
          <a:xfrm>
            <a:off x="7157567" y="3641090"/>
            <a:ext cx="4412100" cy="3216910"/>
          </a:xfrm>
          <a:prstGeom prst="rect">
            <a:avLst/>
          </a:prstGeom>
        </p:spPr>
      </p:pic>
      <p:sp>
        <p:nvSpPr>
          <p:cNvPr id="12" name="Cuadro de texto 11"/>
          <p:cNvSpPr txBox="1"/>
          <p:nvPr/>
        </p:nvSpPr>
        <p:spPr>
          <a:xfrm>
            <a:off x="10336542" y="4529745"/>
            <a:ext cx="205743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injerto </a:t>
            </a:r>
            <a:endParaRPr lang="es-ES" altLang="en-US"/>
          </a:p>
          <a:p>
            <a:r>
              <a:rPr lang="es-ES" altLang="en-US"/>
              <a:t>de piel</a:t>
            </a:r>
            <a:endParaRPr lang="es-ES" altLang="en-US"/>
          </a:p>
        </p:txBody>
      </p:sp>
      <p:sp>
        <p:nvSpPr>
          <p:cNvPr id="13" name="Cuadro de texto 12"/>
          <p:cNvSpPr txBox="1"/>
          <p:nvPr/>
        </p:nvSpPr>
        <p:spPr>
          <a:xfrm>
            <a:off x="11208385" y="54832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altLang="en-US"/>
          </a:p>
        </p:txBody>
      </p:sp>
      <p:pic>
        <p:nvPicPr>
          <p:cNvPr id="15" name="Imagen 14" descr="Imagen que contiene par, tabla&#10;&#10;El contenido generado por IA puede ser incorrecto.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16" y="3620135"/>
            <a:ext cx="6639027" cy="331031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296" y="6100794"/>
            <a:ext cx="3261643" cy="77425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6605" y="1961084"/>
            <a:ext cx="9667840" cy="354022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 flipH="1">
            <a:off x="3327114" y="918307"/>
            <a:ext cx="5537769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ES" sz="2400" i="1" dirty="0">
                <a:solidFill>
                  <a:schemeClr val="bg1"/>
                </a:solidFill>
              </a:rPr>
              <a:t>            ENFERMEDAD de DUPUYTREN</a:t>
            </a:r>
            <a:endParaRPr lang="es-ES" sz="2400" i="1" dirty="0">
              <a:solidFill>
                <a:schemeClr val="bg1"/>
              </a:solidFill>
            </a:endParaRPr>
          </a:p>
          <a:p>
            <a:r>
              <a:rPr lang="es-ES" sz="2400" dirty="0">
                <a:solidFill>
                  <a:schemeClr val="bg1"/>
                </a:solidFill>
              </a:rPr>
              <a:t>                             </a:t>
            </a:r>
            <a:r>
              <a:rPr lang="es-ES" sz="2400" i="1" dirty="0">
                <a:solidFill>
                  <a:schemeClr val="bg1"/>
                </a:solidFill>
              </a:rPr>
              <a:t>en las dos manos   </a:t>
            </a:r>
            <a:endParaRPr lang="es-ES" sz="2400" i="1" dirty="0">
              <a:solidFill>
                <a:schemeClr val="bg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366605" y="5478028"/>
            <a:ext cx="9947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A, C: aspecto antes de la cirugía /// B, D: aspecto después haber sido operadas</a:t>
            </a:r>
            <a:endParaRPr lang="es-E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Texto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43" y="177417"/>
            <a:ext cx="11732978" cy="621672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Mano de una person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8" b="2473"/>
          <a:stretch>
            <a:fillRect/>
          </a:stretch>
        </p:blipFill>
        <p:spPr>
          <a:xfrm rot="-5400000">
            <a:off x="1431762" y="2370102"/>
            <a:ext cx="4519031" cy="28022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CuadroTexto 3"/>
          <p:cNvSpPr txBox="1"/>
          <p:nvPr/>
        </p:nvSpPr>
        <p:spPr>
          <a:xfrm>
            <a:off x="2863673" y="765632"/>
            <a:ext cx="7110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/>
              <a:t>FRACASOS : situación tras 2 operaciones</a:t>
            </a:r>
            <a:endParaRPr lang="es-ES" sz="3200" dirty="0"/>
          </a:p>
        </p:txBody>
      </p:sp>
      <p:pic>
        <p:nvPicPr>
          <p:cNvPr id="7" name="Imagen 6"/>
          <p:cNvPicPr/>
          <p:nvPr/>
        </p:nvPicPr>
        <p:blipFill>
          <a:blip r:embed="rId2"/>
          <a:stretch>
            <a:fillRect/>
          </a:stretch>
        </p:blipFill>
        <p:spPr>
          <a:xfrm rot="16200000">
            <a:off x="6885562" y="2428607"/>
            <a:ext cx="4406550" cy="2647183"/>
          </a:xfrm>
          <a:prstGeom prst="rect">
            <a:avLst/>
          </a:prstGeom>
          <a:ln>
            <a:solidFill>
              <a:srgbClr val="E519E5"/>
            </a:solidFill>
          </a:ln>
        </p:spPr>
      </p:pic>
      <p:sp>
        <p:nvSpPr>
          <p:cNvPr id="8" name="Cuadro de texto 7"/>
          <p:cNvSpPr txBox="1"/>
          <p:nvPr/>
        </p:nvSpPr>
        <p:spPr>
          <a:xfrm>
            <a:off x="2197705" y="5705135"/>
            <a:ext cx="814705" cy="319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altLang="en-US" dirty="0">
                <a:highlight>
                  <a:srgbClr val="000000"/>
                </a:highlight>
              </a:rPr>
              <a:t>Varón</a:t>
            </a:r>
            <a:endParaRPr lang="es-ES" altLang="en-US" dirty="0">
              <a:highlight>
                <a:srgbClr val="000000"/>
              </a:highlight>
            </a:endParaRPr>
          </a:p>
        </p:txBody>
      </p:sp>
      <p:sp>
        <p:nvSpPr>
          <p:cNvPr id="9" name="Cuadro de texto 8"/>
          <p:cNvSpPr txBox="1"/>
          <p:nvPr/>
        </p:nvSpPr>
        <p:spPr>
          <a:xfrm>
            <a:off x="9614234" y="5580788"/>
            <a:ext cx="79819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altLang="en-US"/>
              <a:t>Mujer</a:t>
            </a:r>
            <a:endParaRPr lang="es-ES" altLang="en-US"/>
          </a:p>
        </p:txBody>
      </p:sp>
      <p:pic>
        <p:nvPicPr>
          <p:cNvPr id="11" name="Imagen 10"/>
          <p:cNvPicPr/>
          <p:nvPr/>
        </p:nvPicPr>
        <p:blipFill>
          <a:blip r:embed="rId3"/>
          <a:stretch>
            <a:fillRect/>
          </a:stretch>
        </p:blipFill>
        <p:spPr>
          <a:xfrm>
            <a:off x="5145223" y="1497112"/>
            <a:ext cx="2647184" cy="4533612"/>
          </a:xfrm>
          <a:prstGeom prst="rect">
            <a:avLst/>
          </a:prstGeom>
        </p:spPr>
      </p:pic>
      <p:cxnSp>
        <p:nvCxnSpPr>
          <p:cNvPr id="2" name="Conector recto de flecha 1"/>
          <p:cNvCxnSpPr/>
          <p:nvPr/>
        </p:nvCxnSpPr>
        <p:spPr>
          <a:xfrm flipV="1">
            <a:off x="2437532" y="4084833"/>
            <a:ext cx="420275" cy="552789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V="1">
            <a:off x="2684601" y="4361228"/>
            <a:ext cx="420275" cy="552789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 flipH="1">
            <a:off x="7154037" y="2513099"/>
            <a:ext cx="251534" cy="426462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>
            <a:off x="8804347" y="2695796"/>
            <a:ext cx="198714" cy="329349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1"/>
          <a:stretch>
            <a:fillRect/>
          </a:stretch>
        </p:blipFill>
        <p:spPr>
          <a:xfrm>
            <a:off x="671520" y="312662"/>
            <a:ext cx="6043295" cy="177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46" y="2205717"/>
            <a:ext cx="4008549" cy="4279316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pic>
        <p:nvPicPr>
          <p:cNvPr id="8" name="Imagen 7" descr="DD recidiva"/>
          <p:cNvPicPr>
            <a:picLocks noChangeAspect="1"/>
          </p:cNvPicPr>
          <p:nvPr/>
        </p:nvPicPr>
        <p:blipFill>
          <a:blip r:embed="rId3"/>
          <a:srcRect l="4629"/>
          <a:stretch>
            <a:fillRect/>
          </a:stretch>
        </p:blipFill>
        <p:spPr>
          <a:xfrm>
            <a:off x="4364561" y="4631817"/>
            <a:ext cx="3132405" cy="18532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rcRect b="4565"/>
          <a:stretch>
            <a:fillRect/>
          </a:stretch>
        </p:blipFill>
        <p:spPr>
          <a:xfrm>
            <a:off x="4364560" y="2205717"/>
            <a:ext cx="3132406" cy="2254713"/>
          </a:xfrm>
          <a:prstGeom prst="rect">
            <a:avLst/>
          </a:prstGeom>
        </p:spPr>
      </p:pic>
      <p:pic>
        <p:nvPicPr>
          <p:cNvPr id="11" name="Imagen 10" descr="Imagen que contiene sostener, pequeño, mano, hombre&#10;&#10;El contenido generado por IA puede ser incorrecto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13" y="419645"/>
            <a:ext cx="4584687" cy="60187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Sitio web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50" y="241549"/>
            <a:ext cx="11146299" cy="637490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1"/>
          <a:stretch>
            <a:fillRect/>
          </a:stretch>
        </p:blipFill>
        <p:spPr>
          <a:xfrm>
            <a:off x="633420" y="455119"/>
            <a:ext cx="11070284" cy="385295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48287" y="3513906"/>
            <a:ext cx="2590165" cy="646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1600" dirty="0">
                <a:solidFill>
                  <a:prstClr val="white"/>
                </a:solidFill>
                <a:latin typeface="Corbel" panose="020B0503020204020204"/>
              </a:rPr>
              <a:t>         D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edo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anular tras 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2 inyecciones de XIAPEX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466139" y="3677317"/>
            <a:ext cx="1754505" cy="514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FASCIECTOMÍA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DÍGITO-PALMAR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CuadroTexto 2"/>
          <p:cNvSpPr txBox="1"/>
          <p:nvPr/>
        </p:nvSpPr>
        <p:spPr>
          <a:xfrm>
            <a:off x="5761843" y="3485789"/>
            <a:ext cx="1557655" cy="617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Al término de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la cirugía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CuadroTexto 6"/>
          <p:cNvSpPr txBox="1"/>
          <p:nvPr/>
        </p:nvSpPr>
        <p:spPr>
          <a:xfrm>
            <a:off x="9804075" y="3793505"/>
            <a:ext cx="1754505" cy="514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RESULTADO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625" y="4619195"/>
            <a:ext cx="8167955" cy="1560711"/>
          </a:xfrm>
          <a:prstGeom prst="rect">
            <a:avLst/>
          </a:prstGeom>
        </p:spPr>
      </p:pic>
      <p:pic>
        <p:nvPicPr>
          <p:cNvPr id="9" name="Imagen 8" descr="Foto montaje de la cara de un hombre con traje sonriendo&#10;&#10;El contenido generado por IA puede ser incorrecto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41" y="4428849"/>
            <a:ext cx="1857255" cy="194140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LA.2 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237" y="266142"/>
            <a:ext cx="4394770" cy="4940311"/>
          </a:xfrm>
          <a:prstGeom prst="rect">
            <a:avLst/>
          </a:prstGeom>
        </p:spPr>
      </p:pic>
      <p:sp>
        <p:nvSpPr>
          <p:cNvPr id="879618" name="Rectangle 2"/>
          <p:cNvSpPr>
            <a:spLocks noGrp="1" noChangeArrowheads="1"/>
          </p:cNvSpPr>
          <p:nvPr/>
        </p:nvSpPr>
        <p:spPr>
          <a:xfrm>
            <a:off x="4298297" y="5116195"/>
            <a:ext cx="3791585" cy="1224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es-ES" sz="2800" dirty="0"/>
              <a:t>      enlace : </a:t>
            </a:r>
            <a:r>
              <a:rPr lang="es-ES" sz="2800" i="1" dirty="0">
                <a:solidFill>
                  <a:srgbClr val="FFC000"/>
                </a:solidFill>
              </a:rPr>
              <a:t>grupoila.es </a:t>
            </a:r>
            <a:endParaRPr lang="es-ES" sz="2800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dibujo de una persona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87" y="1355075"/>
            <a:ext cx="4255000" cy="491903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7" name="CuadroTexto 6"/>
          <p:cNvSpPr txBox="1"/>
          <p:nvPr/>
        </p:nvSpPr>
        <p:spPr>
          <a:xfrm>
            <a:off x="3977089" y="374573"/>
            <a:ext cx="4087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/>
              <a:t>¡¡ Gracias por su atención ¡¡ </a:t>
            </a:r>
            <a:endParaRPr lang="es-ES" sz="2800" i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hombre, aire, azul, tren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14" y="506970"/>
            <a:ext cx="4820790" cy="621925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590" y="1811198"/>
            <a:ext cx="2932430" cy="334699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17" y="1841681"/>
            <a:ext cx="2670279" cy="3316511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6363114" y="6079892"/>
            <a:ext cx="133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GAUDI</a:t>
            </a:r>
            <a:endParaRPr lang="es-ES" dirty="0"/>
          </a:p>
          <a:p>
            <a:r>
              <a:rPr lang="es-ES" dirty="0"/>
              <a:t>Salamandra</a:t>
            </a:r>
            <a:endParaRPr lang="es-E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libro, taza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551" y="0"/>
            <a:ext cx="8477250" cy="3324225"/>
          </a:xfrm>
          <a:prstGeom prst="rect">
            <a:avLst/>
          </a:prstGeom>
        </p:spPr>
      </p:pic>
      <p:pic>
        <p:nvPicPr>
          <p:cNvPr id="3" name="Imagen 2" descr="Imagen que contiene guantes, hombre, elefante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29" y="3622676"/>
            <a:ext cx="2009775" cy="3038475"/>
          </a:xfrm>
          <a:prstGeom prst="rect">
            <a:avLst/>
          </a:prstGeom>
        </p:spPr>
      </p:pic>
      <p:pic>
        <p:nvPicPr>
          <p:cNvPr id="4" name="Imagen 3" descr="Imagen que contiene guantes, ropa, parado&#10;&#10;Descripción generada automáticamen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7"/>
          <a:stretch>
            <a:fillRect/>
          </a:stretch>
        </p:blipFill>
        <p:spPr>
          <a:xfrm>
            <a:off x="9423106" y="3533776"/>
            <a:ext cx="1971812" cy="3060825"/>
          </a:xfrm>
          <a:prstGeom prst="rect">
            <a:avLst/>
          </a:prstGeom>
        </p:spPr>
      </p:pic>
      <p:pic>
        <p:nvPicPr>
          <p:cNvPr id="5" name="Imagen 4" descr="Imagen que contiene gato, sombrero, parado&#10;&#10;Descripción generada automáticament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75"/>
          <a:stretch>
            <a:fillRect/>
          </a:stretch>
        </p:blipFill>
        <p:spPr>
          <a:xfrm>
            <a:off x="359081" y="407938"/>
            <a:ext cx="2719084" cy="434033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35349" y="4748593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Mi preferida</a:t>
            </a:r>
            <a:endParaRPr lang="es-ES" dirty="0"/>
          </a:p>
        </p:txBody>
      </p:sp>
      <p:pic>
        <p:nvPicPr>
          <p:cNvPr id="7" name="Imagen 6" descr="Imagen que contiene tatuaje, dibujo&#10;&#10;El contenido generado por IA puede ser incorrecto.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674745" y="3855720"/>
            <a:ext cx="2197100" cy="2716530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hombre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t="15432" r="5020" b="11496"/>
          <a:stretch>
            <a:fillRect/>
          </a:stretch>
        </p:blipFill>
        <p:spPr>
          <a:xfrm>
            <a:off x="9181837" y="93516"/>
            <a:ext cx="3010163" cy="3470314"/>
          </a:xfrm>
          <a:prstGeom prst="rect">
            <a:avLst/>
          </a:prstGeom>
        </p:spPr>
      </p:pic>
      <p:pic>
        <p:nvPicPr>
          <p:cNvPr id="18" name="Imagen 17" descr="Un dibujo de una persona&#10;&#10;El contenido generado por IA puede ser incorrect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3" r="23272"/>
          <a:stretch>
            <a:fillRect/>
          </a:stretch>
        </p:blipFill>
        <p:spPr>
          <a:xfrm rot="5400000">
            <a:off x="2862621" y="3837354"/>
            <a:ext cx="3177761" cy="2472696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3315194" y="3484821"/>
            <a:ext cx="986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Dedo en</a:t>
            </a:r>
            <a:endParaRPr lang="es-ES" dirty="0"/>
          </a:p>
          <a:p>
            <a:r>
              <a:rPr lang="es-ES" dirty="0"/>
              <a:t>resorte</a:t>
            </a:r>
            <a:endParaRPr lang="es-ES" dirty="0"/>
          </a:p>
        </p:txBody>
      </p:sp>
      <p:pic>
        <p:nvPicPr>
          <p:cNvPr id="20" name="Imagen 19" descr="Un dibujo de una persona&#10;&#10;Descripción generada automáticamente con confianza baj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109" y="3901721"/>
            <a:ext cx="2491740" cy="2576195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21" name="CuadroTexto 20"/>
          <p:cNvSpPr txBox="1"/>
          <p:nvPr/>
        </p:nvSpPr>
        <p:spPr>
          <a:xfrm>
            <a:off x="9805012" y="6477916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DUPUYTREN</a:t>
            </a:r>
            <a:endParaRPr lang="es-ES" dirty="0"/>
          </a:p>
        </p:txBody>
      </p:sp>
      <p:pic>
        <p:nvPicPr>
          <p:cNvPr id="22" name="Imagen 21" descr="Dibujo en blanco y negro&#10;&#10;Descripción generada automáticamente con confianza medi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" t="2081" r="2545" b="5887"/>
          <a:stretch>
            <a:fillRect/>
          </a:stretch>
        </p:blipFill>
        <p:spPr>
          <a:xfrm>
            <a:off x="7788080" y="3897070"/>
            <a:ext cx="1702676" cy="271322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151" y="372734"/>
            <a:ext cx="2256649" cy="3349258"/>
          </a:xfrm>
          <a:prstGeom prst="rect">
            <a:avLst/>
          </a:prstGeom>
          <a:noFill/>
          <a:ln w="28575" cap="sq">
            <a:solidFill>
              <a:srgbClr val="00B05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73" y="389892"/>
            <a:ext cx="2914141" cy="2877561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551" y="504613"/>
            <a:ext cx="2482338" cy="27456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151" y="3514074"/>
            <a:ext cx="2932059" cy="2800602"/>
          </a:xfrm>
          <a:prstGeom prst="rect">
            <a:avLst/>
          </a:prstGeom>
        </p:spPr>
      </p:pic>
      <p:pic>
        <p:nvPicPr>
          <p:cNvPr id="28" name="Imagen 27" descr="Diagrama&#10;&#10;El contenido generado por IA puede ser incorrecto.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793" y="3864613"/>
            <a:ext cx="2015880" cy="274568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fundidad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4296</Words>
  <Application>WPS Presentation</Application>
  <PresentationFormat>Panorámica</PresentationFormat>
  <Paragraphs>163</Paragraphs>
  <Slides>32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Arial</vt:lpstr>
      <vt:lpstr>SimSun</vt:lpstr>
      <vt:lpstr>Wingdings</vt:lpstr>
      <vt:lpstr>Times New Roman</vt:lpstr>
      <vt:lpstr>Corbel</vt:lpstr>
      <vt:lpstr>Microsoft YaHei</vt:lpstr>
      <vt:lpstr>Arial Unicode MS</vt:lpstr>
      <vt:lpstr>Aptos</vt:lpstr>
      <vt:lpstr>Segoe UI</vt:lpstr>
      <vt:lpstr>Profundidad</vt:lpstr>
      <vt:lpstr>PowerPoint 演示文稿</vt:lpstr>
      <vt:lpstr>PowerPoint 演示文稿</vt:lpstr>
      <vt:lpstr>PowerPoint 演示文稿</vt:lpstr>
      <vt:lpstr>PowerPoint 演示文稿</vt:lpstr>
      <vt:lpstr>                              Jean GOYRAND * Aix-en-Provence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Carlos irisarri</dc:creator>
  <cp:lastModifiedBy>ciris</cp:lastModifiedBy>
  <cp:revision>13</cp:revision>
  <dcterms:created xsi:type="dcterms:W3CDTF">2025-03-21T12:25:00Z</dcterms:created>
  <dcterms:modified xsi:type="dcterms:W3CDTF">2025-04-11T07:36:32Z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63DB27484D30420EB789B37655D897C2_12</vt:lpwstr>
  </property>
  <property fmtid="{D5CDD505-2E9C-101B-9397-08002B2CF9AE}" pid="3" name="KSOProductBuildVer">
    <vt:lpwstr>3082-12.2.0.20782</vt:lpwstr>
  </property>
</Properties>
</file>