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sldIdLst>
    <p:sldId id="276" r:id="rId2"/>
    <p:sldId id="282" r:id="rId3"/>
    <p:sldId id="269" r:id="rId4"/>
    <p:sldId id="275" r:id="rId5"/>
    <p:sldId id="260" r:id="rId6"/>
    <p:sldId id="263" r:id="rId7"/>
    <p:sldId id="264" r:id="rId8"/>
    <p:sldId id="261" r:id="rId9"/>
    <p:sldId id="270" r:id="rId10"/>
    <p:sldId id="284" r:id="rId11"/>
    <p:sldId id="273" r:id="rId12"/>
    <p:sldId id="280" r:id="rId13"/>
    <p:sldId id="272" r:id="rId14"/>
    <p:sldId id="283" r:id="rId15"/>
    <p:sldId id="279" r:id="rId16"/>
    <p:sldId id="278" r:id="rId17"/>
    <p:sldId id="274" r:id="rId18"/>
    <p:sldId id="265" r:id="rId19"/>
    <p:sldId id="281" r:id="rId20"/>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528" autoAdjust="0"/>
  </p:normalViewPr>
  <p:slideViewPr>
    <p:cSldViewPr snapToGrid="0">
      <p:cViewPr varScale="1">
        <p:scale>
          <a:sx n="71" d="100"/>
          <a:sy n="71" d="100"/>
        </p:scale>
        <p:origin x="1188" y="48"/>
      </p:cViewPr>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3E211C4-3040-4D01-983E-374DD3199D2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S"/>
        </a:p>
      </dgm:t>
    </dgm:pt>
    <dgm:pt modelId="{61139D71-173D-46CC-9718-A2455FF3E389}">
      <dgm:prSet phldrT="[Texto]"/>
      <dgm:spPr/>
      <dgm:t>
        <a:bodyPr/>
        <a:lstStyle/>
        <a:p>
          <a:r>
            <a:rPr lang="es-ES" dirty="0"/>
            <a:t>41 STC</a:t>
          </a:r>
        </a:p>
      </dgm:t>
    </dgm:pt>
    <dgm:pt modelId="{24AC41D6-1E7F-41AD-8AEC-A177F15B91C6}" type="parTrans" cxnId="{8B2B8C91-B989-4489-8499-67C625E32D91}">
      <dgm:prSet/>
      <dgm:spPr/>
      <dgm:t>
        <a:bodyPr/>
        <a:lstStyle/>
        <a:p>
          <a:endParaRPr lang="es-ES"/>
        </a:p>
      </dgm:t>
    </dgm:pt>
    <dgm:pt modelId="{1B8B8634-A46B-4B6E-B4EB-C677CB241316}" type="sibTrans" cxnId="{8B2B8C91-B989-4489-8499-67C625E32D91}">
      <dgm:prSet/>
      <dgm:spPr/>
      <dgm:t>
        <a:bodyPr/>
        <a:lstStyle/>
        <a:p>
          <a:endParaRPr lang="es-ES"/>
        </a:p>
      </dgm:t>
    </dgm:pt>
    <dgm:pt modelId="{1A9CBDBC-CE38-4570-B49B-477528EF83D8}">
      <dgm:prSet phldrT="[Texto]"/>
      <dgm:spPr/>
      <dgm:t>
        <a:bodyPr/>
        <a:lstStyle/>
        <a:p>
          <a:r>
            <a:rPr lang="es-ES" dirty="0"/>
            <a:t> 19 Abierto</a:t>
          </a:r>
        </a:p>
      </dgm:t>
    </dgm:pt>
    <dgm:pt modelId="{BD60DC94-9780-4676-80FF-37A8901137F1}" type="parTrans" cxnId="{46701E3E-40D0-4999-BFAA-CB153C2A5793}">
      <dgm:prSet/>
      <dgm:spPr/>
      <dgm:t>
        <a:bodyPr/>
        <a:lstStyle/>
        <a:p>
          <a:endParaRPr lang="es-ES"/>
        </a:p>
      </dgm:t>
    </dgm:pt>
    <dgm:pt modelId="{4DC7085F-C94A-42BF-ABD3-3F6255CA1FBB}" type="sibTrans" cxnId="{46701E3E-40D0-4999-BFAA-CB153C2A5793}">
      <dgm:prSet/>
      <dgm:spPr/>
      <dgm:t>
        <a:bodyPr/>
        <a:lstStyle/>
        <a:p>
          <a:endParaRPr lang="es-ES"/>
        </a:p>
      </dgm:t>
    </dgm:pt>
    <dgm:pt modelId="{B65B6EBE-9F49-40E5-AB27-1E270594C595}">
      <dgm:prSet phldrT="[Texto]"/>
      <dgm:spPr/>
      <dgm:t>
        <a:bodyPr/>
        <a:lstStyle/>
        <a:p>
          <a:r>
            <a:rPr lang="es-ES" dirty="0"/>
            <a:t>22 ENDO</a:t>
          </a:r>
        </a:p>
      </dgm:t>
    </dgm:pt>
    <dgm:pt modelId="{641D48E3-4EBB-4302-8F1F-7F5FA67EE31F}" type="parTrans" cxnId="{B9F8F80F-9F01-4DC1-9C43-67188D84EFCD}">
      <dgm:prSet/>
      <dgm:spPr/>
      <dgm:t>
        <a:bodyPr/>
        <a:lstStyle/>
        <a:p>
          <a:endParaRPr lang="es-ES"/>
        </a:p>
      </dgm:t>
    </dgm:pt>
    <dgm:pt modelId="{8B2C1152-AAA2-4FC5-9E14-38A63B53CD29}" type="sibTrans" cxnId="{B9F8F80F-9F01-4DC1-9C43-67188D84EFCD}">
      <dgm:prSet/>
      <dgm:spPr/>
      <dgm:t>
        <a:bodyPr/>
        <a:lstStyle/>
        <a:p>
          <a:endParaRPr lang="es-ES"/>
        </a:p>
      </dgm:t>
    </dgm:pt>
    <dgm:pt modelId="{BD4C5DAE-7337-424C-98E1-4B3E7BFEF4C2}" type="pres">
      <dgm:prSet presAssocID="{13E211C4-3040-4D01-983E-374DD3199D27}" presName="diagram" presStyleCnt="0">
        <dgm:presLayoutVars>
          <dgm:chPref val="1"/>
          <dgm:dir/>
          <dgm:animOne val="branch"/>
          <dgm:animLvl val="lvl"/>
          <dgm:resizeHandles val="exact"/>
        </dgm:presLayoutVars>
      </dgm:prSet>
      <dgm:spPr/>
    </dgm:pt>
    <dgm:pt modelId="{84749444-F5F8-47CE-92AF-5EE41F2FC94F}" type="pres">
      <dgm:prSet presAssocID="{61139D71-173D-46CC-9718-A2455FF3E389}" presName="root1" presStyleCnt="0"/>
      <dgm:spPr/>
    </dgm:pt>
    <dgm:pt modelId="{B01083A1-D12E-49BC-895D-D30D2AAFABA8}" type="pres">
      <dgm:prSet presAssocID="{61139D71-173D-46CC-9718-A2455FF3E389}" presName="LevelOneTextNode" presStyleLbl="node0" presStyleIdx="0" presStyleCnt="1" custScaleX="64221" custScaleY="55922" custLinFactNeighborX="-225">
        <dgm:presLayoutVars>
          <dgm:chPref val="3"/>
        </dgm:presLayoutVars>
      </dgm:prSet>
      <dgm:spPr/>
    </dgm:pt>
    <dgm:pt modelId="{CF4BF45D-3C22-4420-8008-3AC58F64133F}" type="pres">
      <dgm:prSet presAssocID="{61139D71-173D-46CC-9718-A2455FF3E389}" presName="level2hierChild" presStyleCnt="0"/>
      <dgm:spPr/>
    </dgm:pt>
    <dgm:pt modelId="{7EE64F03-B36D-40FF-B103-2DF2605D5E67}" type="pres">
      <dgm:prSet presAssocID="{BD60DC94-9780-4676-80FF-37A8901137F1}" presName="conn2-1" presStyleLbl="parChTrans1D2" presStyleIdx="0" presStyleCnt="2"/>
      <dgm:spPr/>
    </dgm:pt>
    <dgm:pt modelId="{308A9846-05B1-4A1A-97FA-AF6209EF54A4}" type="pres">
      <dgm:prSet presAssocID="{BD60DC94-9780-4676-80FF-37A8901137F1}" presName="connTx" presStyleLbl="parChTrans1D2" presStyleIdx="0" presStyleCnt="2"/>
      <dgm:spPr/>
    </dgm:pt>
    <dgm:pt modelId="{45BE7C3D-25F3-48FE-9140-857501F9EBDD}" type="pres">
      <dgm:prSet presAssocID="{1A9CBDBC-CE38-4570-B49B-477528EF83D8}" presName="root2" presStyleCnt="0"/>
      <dgm:spPr/>
    </dgm:pt>
    <dgm:pt modelId="{89BEEED4-0E01-492C-AD05-6BDF13307A3A}" type="pres">
      <dgm:prSet presAssocID="{1A9CBDBC-CE38-4570-B49B-477528EF83D8}" presName="LevelTwoTextNode" presStyleLbl="node2" presStyleIdx="0" presStyleCnt="2" custScaleX="80324" custScaleY="47393" custLinFactNeighborX="575" custLinFactNeighborY="1148">
        <dgm:presLayoutVars>
          <dgm:chPref val="3"/>
        </dgm:presLayoutVars>
      </dgm:prSet>
      <dgm:spPr/>
    </dgm:pt>
    <dgm:pt modelId="{E7B1589B-A452-4E55-9DDF-72A1349FC842}" type="pres">
      <dgm:prSet presAssocID="{1A9CBDBC-CE38-4570-B49B-477528EF83D8}" presName="level3hierChild" presStyleCnt="0"/>
      <dgm:spPr/>
    </dgm:pt>
    <dgm:pt modelId="{FC7F36F0-38DF-49CB-891D-27ABC0E947E7}" type="pres">
      <dgm:prSet presAssocID="{641D48E3-4EBB-4302-8F1F-7F5FA67EE31F}" presName="conn2-1" presStyleLbl="parChTrans1D2" presStyleIdx="1" presStyleCnt="2"/>
      <dgm:spPr/>
    </dgm:pt>
    <dgm:pt modelId="{C4F11E92-B720-46ED-92BA-F0E358AFDBA2}" type="pres">
      <dgm:prSet presAssocID="{641D48E3-4EBB-4302-8F1F-7F5FA67EE31F}" presName="connTx" presStyleLbl="parChTrans1D2" presStyleIdx="1" presStyleCnt="2"/>
      <dgm:spPr/>
    </dgm:pt>
    <dgm:pt modelId="{55F64FFF-C994-4F8D-BB3E-5D1552446BC1}" type="pres">
      <dgm:prSet presAssocID="{B65B6EBE-9F49-40E5-AB27-1E270594C595}" presName="root2" presStyleCnt="0"/>
      <dgm:spPr/>
    </dgm:pt>
    <dgm:pt modelId="{F97B73C1-B75C-4CEA-BD91-B88B048CD6CB}" type="pres">
      <dgm:prSet presAssocID="{B65B6EBE-9F49-40E5-AB27-1E270594C595}" presName="LevelTwoTextNode" presStyleLbl="node2" presStyleIdx="1" presStyleCnt="2" custScaleX="81531" custScaleY="44908">
        <dgm:presLayoutVars>
          <dgm:chPref val="3"/>
        </dgm:presLayoutVars>
      </dgm:prSet>
      <dgm:spPr/>
    </dgm:pt>
    <dgm:pt modelId="{14ADEBF0-0CCC-4055-828A-A87CDB23CCCF}" type="pres">
      <dgm:prSet presAssocID="{B65B6EBE-9F49-40E5-AB27-1E270594C595}" presName="level3hierChild" presStyleCnt="0"/>
      <dgm:spPr/>
    </dgm:pt>
  </dgm:ptLst>
  <dgm:cxnLst>
    <dgm:cxn modelId="{B9F8F80F-9F01-4DC1-9C43-67188D84EFCD}" srcId="{61139D71-173D-46CC-9718-A2455FF3E389}" destId="{B65B6EBE-9F49-40E5-AB27-1E270594C595}" srcOrd="1" destOrd="0" parTransId="{641D48E3-4EBB-4302-8F1F-7F5FA67EE31F}" sibTransId="{8B2C1152-AAA2-4FC5-9E14-38A63B53CD29}"/>
    <dgm:cxn modelId="{18D9B81C-59F2-48E1-B6E5-7ECB836F2D0B}" type="presOf" srcId="{1A9CBDBC-CE38-4570-B49B-477528EF83D8}" destId="{89BEEED4-0E01-492C-AD05-6BDF13307A3A}" srcOrd="0" destOrd="0" presId="urn:microsoft.com/office/officeart/2005/8/layout/hierarchy2"/>
    <dgm:cxn modelId="{9E79CD29-C5E3-4D02-9A48-AFF603072B14}" type="presOf" srcId="{13E211C4-3040-4D01-983E-374DD3199D27}" destId="{BD4C5DAE-7337-424C-98E1-4B3E7BFEF4C2}" srcOrd="0" destOrd="0" presId="urn:microsoft.com/office/officeart/2005/8/layout/hierarchy2"/>
    <dgm:cxn modelId="{46701E3E-40D0-4999-BFAA-CB153C2A5793}" srcId="{61139D71-173D-46CC-9718-A2455FF3E389}" destId="{1A9CBDBC-CE38-4570-B49B-477528EF83D8}" srcOrd="0" destOrd="0" parTransId="{BD60DC94-9780-4676-80FF-37A8901137F1}" sibTransId="{4DC7085F-C94A-42BF-ABD3-3F6255CA1FBB}"/>
    <dgm:cxn modelId="{5016B562-7983-4544-8172-12E75A176EDE}" type="presOf" srcId="{641D48E3-4EBB-4302-8F1F-7F5FA67EE31F}" destId="{C4F11E92-B720-46ED-92BA-F0E358AFDBA2}" srcOrd="1" destOrd="0" presId="urn:microsoft.com/office/officeart/2005/8/layout/hierarchy2"/>
    <dgm:cxn modelId="{EC63F38F-BE6E-4586-B0A7-746562050F9D}" type="presOf" srcId="{B65B6EBE-9F49-40E5-AB27-1E270594C595}" destId="{F97B73C1-B75C-4CEA-BD91-B88B048CD6CB}" srcOrd="0" destOrd="0" presId="urn:microsoft.com/office/officeart/2005/8/layout/hierarchy2"/>
    <dgm:cxn modelId="{8B2B8C91-B989-4489-8499-67C625E32D91}" srcId="{13E211C4-3040-4D01-983E-374DD3199D27}" destId="{61139D71-173D-46CC-9718-A2455FF3E389}" srcOrd="0" destOrd="0" parTransId="{24AC41D6-1E7F-41AD-8AEC-A177F15B91C6}" sibTransId="{1B8B8634-A46B-4B6E-B4EB-C677CB241316}"/>
    <dgm:cxn modelId="{08098BC2-391F-45F7-8A44-9EC72B17B027}" type="presOf" srcId="{641D48E3-4EBB-4302-8F1F-7F5FA67EE31F}" destId="{FC7F36F0-38DF-49CB-891D-27ABC0E947E7}" srcOrd="0" destOrd="0" presId="urn:microsoft.com/office/officeart/2005/8/layout/hierarchy2"/>
    <dgm:cxn modelId="{9509BDC6-23FB-4A0D-A9D7-B4E1EE34F161}" type="presOf" srcId="{61139D71-173D-46CC-9718-A2455FF3E389}" destId="{B01083A1-D12E-49BC-895D-D30D2AAFABA8}" srcOrd="0" destOrd="0" presId="urn:microsoft.com/office/officeart/2005/8/layout/hierarchy2"/>
    <dgm:cxn modelId="{9D0BEFD5-DD6E-44A6-BB1E-4F7A3822CB6E}" type="presOf" srcId="{BD60DC94-9780-4676-80FF-37A8901137F1}" destId="{308A9846-05B1-4A1A-97FA-AF6209EF54A4}" srcOrd="1" destOrd="0" presId="urn:microsoft.com/office/officeart/2005/8/layout/hierarchy2"/>
    <dgm:cxn modelId="{E83DE3DE-23F6-477B-BD48-412305960A96}" type="presOf" srcId="{BD60DC94-9780-4676-80FF-37A8901137F1}" destId="{7EE64F03-B36D-40FF-B103-2DF2605D5E67}" srcOrd="0" destOrd="0" presId="urn:microsoft.com/office/officeart/2005/8/layout/hierarchy2"/>
    <dgm:cxn modelId="{9FD1966F-FD73-465E-B01B-E329ABD16342}" type="presParOf" srcId="{BD4C5DAE-7337-424C-98E1-4B3E7BFEF4C2}" destId="{84749444-F5F8-47CE-92AF-5EE41F2FC94F}" srcOrd="0" destOrd="0" presId="urn:microsoft.com/office/officeart/2005/8/layout/hierarchy2"/>
    <dgm:cxn modelId="{CE92261D-CD6A-4902-BCB1-35E9258A033C}" type="presParOf" srcId="{84749444-F5F8-47CE-92AF-5EE41F2FC94F}" destId="{B01083A1-D12E-49BC-895D-D30D2AAFABA8}" srcOrd="0" destOrd="0" presId="urn:microsoft.com/office/officeart/2005/8/layout/hierarchy2"/>
    <dgm:cxn modelId="{ADF2DF46-2E57-466B-A3AC-F658620B4E6C}" type="presParOf" srcId="{84749444-F5F8-47CE-92AF-5EE41F2FC94F}" destId="{CF4BF45D-3C22-4420-8008-3AC58F64133F}" srcOrd="1" destOrd="0" presId="urn:microsoft.com/office/officeart/2005/8/layout/hierarchy2"/>
    <dgm:cxn modelId="{24A977E5-0B1F-43F1-8911-C0CD4F65871B}" type="presParOf" srcId="{CF4BF45D-3C22-4420-8008-3AC58F64133F}" destId="{7EE64F03-B36D-40FF-B103-2DF2605D5E67}" srcOrd="0" destOrd="0" presId="urn:microsoft.com/office/officeart/2005/8/layout/hierarchy2"/>
    <dgm:cxn modelId="{064A9F87-E04A-4ED0-91B8-1D6B0128B47D}" type="presParOf" srcId="{7EE64F03-B36D-40FF-B103-2DF2605D5E67}" destId="{308A9846-05B1-4A1A-97FA-AF6209EF54A4}" srcOrd="0" destOrd="0" presId="urn:microsoft.com/office/officeart/2005/8/layout/hierarchy2"/>
    <dgm:cxn modelId="{64715D43-A178-4754-815A-7529629C4FB5}" type="presParOf" srcId="{CF4BF45D-3C22-4420-8008-3AC58F64133F}" destId="{45BE7C3D-25F3-48FE-9140-857501F9EBDD}" srcOrd="1" destOrd="0" presId="urn:microsoft.com/office/officeart/2005/8/layout/hierarchy2"/>
    <dgm:cxn modelId="{E5012A78-4C65-454D-B907-018614E4D2D1}" type="presParOf" srcId="{45BE7C3D-25F3-48FE-9140-857501F9EBDD}" destId="{89BEEED4-0E01-492C-AD05-6BDF13307A3A}" srcOrd="0" destOrd="0" presId="urn:microsoft.com/office/officeart/2005/8/layout/hierarchy2"/>
    <dgm:cxn modelId="{0B55644A-3722-462F-9E06-238E6D079E4B}" type="presParOf" srcId="{45BE7C3D-25F3-48FE-9140-857501F9EBDD}" destId="{E7B1589B-A452-4E55-9DDF-72A1349FC842}" srcOrd="1" destOrd="0" presId="urn:microsoft.com/office/officeart/2005/8/layout/hierarchy2"/>
    <dgm:cxn modelId="{63B612DE-D917-489E-8891-1D84774AEB8A}" type="presParOf" srcId="{CF4BF45D-3C22-4420-8008-3AC58F64133F}" destId="{FC7F36F0-38DF-49CB-891D-27ABC0E947E7}" srcOrd="2" destOrd="0" presId="urn:microsoft.com/office/officeart/2005/8/layout/hierarchy2"/>
    <dgm:cxn modelId="{02088AF7-5A90-4B48-89AD-025F75F2DCCE}" type="presParOf" srcId="{FC7F36F0-38DF-49CB-891D-27ABC0E947E7}" destId="{C4F11E92-B720-46ED-92BA-F0E358AFDBA2}" srcOrd="0" destOrd="0" presId="urn:microsoft.com/office/officeart/2005/8/layout/hierarchy2"/>
    <dgm:cxn modelId="{C017DE2A-6BE2-4D0B-AB47-4E27A99B66B8}" type="presParOf" srcId="{CF4BF45D-3C22-4420-8008-3AC58F64133F}" destId="{55F64FFF-C994-4F8D-BB3E-5D1552446BC1}" srcOrd="3" destOrd="0" presId="urn:microsoft.com/office/officeart/2005/8/layout/hierarchy2"/>
    <dgm:cxn modelId="{FC9B7A7B-6907-40FD-8661-DF9E18E57B5A}" type="presParOf" srcId="{55F64FFF-C994-4F8D-BB3E-5D1552446BC1}" destId="{F97B73C1-B75C-4CEA-BD91-B88B048CD6CB}" srcOrd="0" destOrd="0" presId="urn:microsoft.com/office/officeart/2005/8/layout/hierarchy2"/>
    <dgm:cxn modelId="{0EF4A944-E37B-415B-9B86-41615694E079}" type="presParOf" srcId="{55F64FFF-C994-4F8D-BB3E-5D1552446BC1}" destId="{14ADEBF0-0CCC-4055-828A-A87CDB23CCCF}" srcOrd="1" destOrd="0" presId="urn:microsoft.com/office/officeart/2005/8/layout/hierarchy2"/>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3E211C4-3040-4D01-983E-374DD3199D2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S"/>
        </a:p>
      </dgm:t>
    </dgm:pt>
    <dgm:pt modelId="{61139D71-173D-46CC-9718-A2455FF3E389}">
      <dgm:prSet phldrT="[Texto]"/>
      <dgm:spPr/>
      <dgm:t>
        <a:bodyPr/>
        <a:lstStyle/>
        <a:p>
          <a:r>
            <a:rPr lang="es-ES" dirty="0"/>
            <a:t>Días de baja</a:t>
          </a:r>
        </a:p>
      </dgm:t>
    </dgm:pt>
    <dgm:pt modelId="{24AC41D6-1E7F-41AD-8AEC-A177F15B91C6}" type="parTrans" cxnId="{8B2B8C91-B989-4489-8499-67C625E32D91}">
      <dgm:prSet/>
      <dgm:spPr/>
      <dgm:t>
        <a:bodyPr/>
        <a:lstStyle/>
        <a:p>
          <a:endParaRPr lang="es-ES"/>
        </a:p>
      </dgm:t>
    </dgm:pt>
    <dgm:pt modelId="{1B8B8634-A46B-4B6E-B4EB-C677CB241316}" type="sibTrans" cxnId="{8B2B8C91-B989-4489-8499-67C625E32D91}">
      <dgm:prSet/>
      <dgm:spPr/>
      <dgm:t>
        <a:bodyPr/>
        <a:lstStyle/>
        <a:p>
          <a:endParaRPr lang="es-ES"/>
        </a:p>
      </dgm:t>
    </dgm:pt>
    <dgm:pt modelId="{1A9CBDBC-CE38-4570-B49B-477528EF83D8}">
      <dgm:prSet phldrT="[Texto]"/>
      <dgm:spPr/>
      <dgm:t>
        <a:bodyPr/>
        <a:lstStyle/>
        <a:p>
          <a:r>
            <a:rPr lang="es-ES" dirty="0"/>
            <a:t> Abierto </a:t>
          </a:r>
          <a:r>
            <a:rPr lang="es-ES" b="1" dirty="0"/>
            <a:t>120,5</a:t>
          </a:r>
        </a:p>
      </dgm:t>
    </dgm:pt>
    <dgm:pt modelId="{BD60DC94-9780-4676-80FF-37A8901137F1}" type="parTrans" cxnId="{46701E3E-40D0-4999-BFAA-CB153C2A5793}">
      <dgm:prSet/>
      <dgm:spPr/>
      <dgm:t>
        <a:bodyPr/>
        <a:lstStyle/>
        <a:p>
          <a:endParaRPr lang="es-ES"/>
        </a:p>
      </dgm:t>
    </dgm:pt>
    <dgm:pt modelId="{4DC7085F-C94A-42BF-ABD3-3F6255CA1FBB}" type="sibTrans" cxnId="{46701E3E-40D0-4999-BFAA-CB153C2A5793}">
      <dgm:prSet/>
      <dgm:spPr/>
      <dgm:t>
        <a:bodyPr/>
        <a:lstStyle/>
        <a:p>
          <a:endParaRPr lang="es-ES"/>
        </a:p>
      </dgm:t>
    </dgm:pt>
    <dgm:pt modelId="{B65B6EBE-9F49-40E5-AB27-1E270594C595}">
      <dgm:prSet phldrT="[Texto]"/>
      <dgm:spPr/>
      <dgm:t>
        <a:bodyPr/>
        <a:lstStyle/>
        <a:p>
          <a:r>
            <a:rPr lang="es-ES" dirty="0"/>
            <a:t>ENDO </a:t>
          </a:r>
          <a:r>
            <a:rPr lang="es-ES" b="1" dirty="0"/>
            <a:t>116</a:t>
          </a:r>
        </a:p>
      </dgm:t>
    </dgm:pt>
    <dgm:pt modelId="{641D48E3-4EBB-4302-8F1F-7F5FA67EE31F}" type="parTrans" cxnId="{B9F8F80F-9F01-4DC1-9C43-67188D84EFCD}">
      <dgm:prSet/>
      <dgm:spPr/>
      <dgm:t>
        <a:bodyPr/>
        <a:lstStyle/>
        <a:p>
          <a:endParaRPr lang="es-ES"/>
        </a:p>
      </dgm:t>
    </dgm:pt>
    <dgm:pt modelId="{8B2C1152-AAA2-4FC5-9E14-38A63B53CD29}" type="sibTrans" cxnId="{B9F8F80F-9F01-4DC1-9C43-67188D84EFCD}">
      <dgm:prSet/>
      <dgm:spPr/>
      <dgm:t>
        <a:bodyPr/>
        <a:lstStyle/>
        <a:p>
          <a:endParaRPr lang="es-ES"/>
        </a:p>
      </dgm:t>
    </dgm:pt>
    <dgm:pt modelId="{BD4C5DAE-7337-424C-98E1-4B3E7BFEF4C2}" type="pres">
      <dgm:prSet presAssocID="{13E211C4-3040-4D01-983E-374DD3199D27}" presName="diagram" presStyleCnt="0">
        <dgm:presLayoutVars>
          <dgm:chPref val="1"/>
          <dgm:dir/>
          <dgm:animOne val="branch"/>
          <dgm:animLvl val="lvl"/>
          <dgm:resizeHandles val="exact"/>
        </dgm:presLayoutVars>
      </dgm:prSet>
      <dgm:spPr/>
    </dgm:pt>
    <dgm:pt modelId="{84749444-F5F8-47CE-92AF-5EE41F2FC94F}" type="pres">
      <dgm:prSet presAssocID="{61139D71-173D-46CC-9718-A2455FF3E389}" presName="root1" presStyleCnt="0"/>
      <dgm:spPr/>
    </dgm:pt>
    <dgm:pt modelId="{B01083A1-D12E-49BC-895D-D30D2AAFABA8}" type="pres">
      <dgm:prSet presAssocID="{61139D71-173D-46CC-9718-A2455FF3E389}" presName="LevelOneTextNode" presStyleLbl="node0" presStyleIdx="0" presStyleCnt="1" custScaleX="64221" custScaleY="55922" custLinFactNeighborX="-225">
        <dgm:presLayoutVars>
          <dgm:chPref val="3"/>
        </dgm:presLayoutVars>
      </dgm:prSet>
      <dgm:spPr/>
    </dgm:pt>
    <dgm:pt modelId="{CF4BF45D-3C22-4420-8008-3AC58F64133F}" type="pres">
      <dgm:prSet presAssocID="{61139D71-173D-46CC-9718-A2455FF3E389}" presName="level2hierChild" presStyleCnt="0"/>
      <dgm:spPr/>
    </dgm:pt>
    <dgm:pt modelId="{7EE64F03-B36D-40FF-B103-2DF2605D5E67}" type="pres">
      <dgm:prSet presAssocID="{BD60DC94-9780-4676-80FF-37A8901137F1}" presName="conn2-1" presStyleLbl="parChTrans1D2" presStyleIdx="0" presStyleCnt="2"/>
      <dgm:spPr/>
    </dgm:pt>
    <dgm:pt modelId="{308A9846-05B1-4A1A-97FA-AF6209EF54A4}" type="pres">
      <dgm:prSet presAssocID="{BD60DC94-9780-4676-80FF-37A8901137F1}" presName="connTx" presStyleLbl="parChTrans1D2" presStyleIdx="0" presStyleCnt="2"/>
      <dgm:spPr/>
    </dgm:pt>
    <dgm:pt modelId="{45BE7C3D-25F3-48FE-9140-857501F9EBDD}" type="pres">
      <dgm:prSet presAssocID="{1A9CBDBC-CE38-4570-B49B-477528EF83D8}" presName="root2" presStyleCnt="0"/>
      <dgm:spPr/>
    </dgm:pt>
    <dgm:pt modelId="{89BEEED4-0E01-492C-AD05-6BDF13307A3A}" type="pres">
      <dgm:prSet presAssocID="{1A9CBDBC-CE38-4570-B49B-477528EF83D8}" presName="LevelTwoTextNode" presStyleLbl="node2" presStyleIdx="0" presStyleCnt="2" custScaleX="80324" custScaleY="47393">
        <dgm:presLayoutVars>
          <dgm:chPref val="3"/>
        </dgm:presLayoutVars>
      </dgm:prSet>
      <dgm:spPr/>
    </dgm:pt>
    <dgm:pt modelId="{E7B1589B-A452-4E55-9DDF-72A1349FC842}" type="pres">
      <dgm:prSet presAssocID="{1A9CBDBC-CE38-4570-B49B-477528EF83D8}" presName="level3hierChild" presStyleCnt="0"/>
      <dgm:spPr/>
    </dgm:pt>
    <dgm:pt modelId="{FC7F36F0-38DF-49CB-891D-27ABC0E947E7}" type="pres">
      <dgm:prSet presAssocID="{641D48E3-4EBB-4302-8F1F-7F5FA67EE31F}" presName="conn2-1" presStyleLbl="parChTrans1D2" presStyleIdx="1" presStyleCnt="2"/>
      <dgm:spPr/>
    </dgm:pt>
    <dgm:pt modelId="{C4F11E92-B720-46ED-92BA-F0E358AFDBA2}" type="pres">
      <dgm:prSet presAssocID="{641D48E3-4EBB-4302-8F1F-7F5FA67EE31F}" presName="connTx" presStyleLbl="parChTrans1D2" presStyleIdx="1" presStyleCnt="2"/>
      <dgm:spPr/>
    </dgm:pt>
    <dgm:pt modelId="{55F64FFF-C994-4F8D-BB3E-5D1552446BC1}" type="pres">
      <dgm:prSet presAssocID="{B65B6EBE-9F49-40E5-AB27-1E270594C595}" presName="root2" presStyleCnt="0"/>
      <dgm:spPr/>
    </dgm:pt>
    <dgm:pt modelId="{F97B73C1-B75C-4CEA-BD91-B88B048CD6CB}" type="pres">
      <dgm:prSet presAssocID="{B65B6EBE-9F49-40E5-AB27-1E270594C595}" presName="LevelTwoTextNode" presStyleLbl="node2" presStyleIdx="1" presStyleCnt="2" custScaleX="81531" custScaleY="44908">
        <dgm:presLayoutVars>
          <dgm:chPref val="3"/>
        </dgm:presLayoutVars>
      </dgm:prSet>
      <dgm:spPr/>
    </dgm:pt>
    <dgm:pt modelId="{14ADEBF0-0CCC-4055-828A-A87CDB23CCCF}" type="pres">
      <dgm:prSet presAssocID="{B65B6EBE-9F49-40E5-AB27-1E270594C595}" presName="level3hierChild" presStyleCnt="0"/>
      <dgm:spPr/>
    </dgm:pt>
  </dgm:ptLst>
  <dgm:cxnLst>
    <dgm:cxn modelId="{B9F8F80F-9F01-4DC1-9C43-67188D84EFCD}" srcId="{61139D71-173D-46CC-9718-A2455FF3E389}" destId="{B65B6EBE-9F49-40E5-AB27-1E270594C595}" srcOrd="1" destOrd="0" parTransId="{641D48E3-4EBB-4302-8F1F-7F5FA67EE31F}" sibTransId="{8B2C1152-AAA2-4FC5-9E14-38A63B53CD29}"/>
    <dgm:cxn modelId="{18D9B81C-59F2-48E1-B6E5-7ECB836F2D0B}" type="presOf" srcId="{1A9CBDBC-CE38-4570-B49B-477528EF83D8}" destId="{89BEEED4-0E01-492C-AD05-6BDF13307A3A}" srcOrd="0" destOrd="0" presId="urn:microsoft.com/office/officeart/2005/8/layout/hierarchy2"/>
    <dgm:cxn modelId="{9E79CD29-C5E3-4D02-9A48-AFF603072B14}" type="presOf" srcId="{13E211C4-3040-4D01-983E-374DD3199D27}" destId="{BD4C5DAE-7337-424C-98E1-4B3E7BFEF4C2}" srcOrd="0" destOrd="0" presId="urn:microsoft.com/office/officeart/2005/8/layout/hierarchy2"/>
    <dgm:cxn modelId="{46701E3E-40D0-4999-BFAA-CB153C2A5793}" srcId="{61139D71-173D-46CC-9718-A2455FF3E389}" destId="{1A9CBDBC-CE38-4570-B49B-477528EF83D8}" srcOrd="0" destOrd="0" parTransId="{BD60DC94-9780-4676-80FF-37A8901137F1}" sibTransId="{4DC7085F-C94A-42BF-ABD3-3F6255CA1FBB}"/>
    <dgm:cxn modelId="{5016B562-7983-4544-8172-12E75A176EDE}" type="presOf" srcId="{641D48E3-4EBB-4302-8F1F-7F5FA67EE31F}" destId="{C4F11E92-B720-46ED-92BA-F0E358AFDBA2}" srcOrd="1" destOrd="0" presId="urn:microsoft.com/office/officeart/2005/8/layout/hierarchy2"/>
    <dgm:cxn modelId="{EC63F38F-BE6E-4586-B0A7-746562050F9D}" type="presOf" srcId="{B65B6EBE-9F49-40E5-AB27-1E270594C595}" destId="{F97B73C1-B75C-4CEA-BD91-B88B048CD6CB}" srcOrd="0" destOrd="0" presId="urn:microsoft.com/office/officeart/2005/8/layout/hierarchy2"/>
    <dgm:cxn modelId="{8B2B8C91-B989-4489-8499-67C625E32D91}" srcId="{13E211C4-3040-4D01-983E-374DD3199D27}" destId="{61139D71-173D-46CC-9718-A2455FF3E389}" srcOrd="0" destOrd="0" parTransId="{24AC41D6-1E7F-41AD-8AEC-A177F15B91C6}" sibTransId="{1B8B8634-A46B-4B6E-B4EB-C677CB241316}"/>
    <dgm:cxn modelId="{08098BC2-391F-45F7-8A44-9EC72B17B027}" type="presOf" srcId="{641D48E3-4EBB-4302-8F1F-7F5FA67EE31F}" destId="{FC7F36F0-38DF-49CB-891D-27ABC0E947E7}" srcOrd="0" destOrd="0" presId="urn:microsoft.com/office/officeart/2005/8/layout/hierarchy2"/>
    <dgm:cxn modelId="{9509BDC6-23FB-4A0D-A9D7-B4E1EE34F161}" type="presOf" srcId="{61139D71-173D-46CC-9718-A2455FF3E389}" destId="{B01083A1-D12E-49BC-895D-D30D2AAFABA8}" srcOrd="0" destOrd="0" presId="urn:microsoft.com/office/officeart/2005/8/layout/hierarchy2"/>
    <dgm:cxn modelId="{9D0BEFD5-DD6E-44A6-BB1E-4F7A3822CB6E}" type="presOf" srcId="{BD60DC94-9780-4676-80FF-37A8901137F1}" destId="{308A9846-05B1-4A1A-97FA-AF6209EF54A4}" srcOrd="1" destOrd="0" presId="urn:microsoft.com/office/officeart/2005/8/layout/hierarchy2"/>
    <dgm:cxn modelId="{E83DE3DE-23F6-477B-BD48-412305960A96}" type="presOf" srcId="{BD60DC94-9780-4676-80FF-37A8901137F1}" destId="{7EE64F03-B36D-40FF-B103-2DF2605D5E67}" srcOrd="0" destOrd="0" presId="urn:microsoft.com/office/officeart/2005/8/layout/hierarchy2"/>
    <dgm:cxn modelId="{9FD1966F-FD73-465E-B01B-E329ABD16342}" type="presParOf" srcId="{BD4C5DAE-7337-424C-98E1-4B3E7BFEF4C2}" destId="{84749444-F5F8-47CE-92AF-5EE41F2FC94F}" srcOrd="0" destOrd="0" presId="urn:microsoft.com/office/officeart/2005/8/layout/hierarchy2"/>
    <dgm:cxn modelId="{CE92261D-CD6A-4902-BCB1-35E9258A033C}" type="presParOf" srcId="{84749444-F5F8-47CE-92AF-5EE41F2FC94F}" destId="{B01083A1-D12E-49BC-895D-D30D2AAFABA8}" srcOrd="0" destOrd="0" presId="urn:microsoft.com/office/officeart/2005/8/layout/hierarchy2"/>
    <dgm:cxn modelId="{ADF2DF46-2E57-466B-A3AC-F658620B4E6C}" type="presParOf" srcId="{84749444-F5F8-47CE-92AF-5EE41F2FC94F}" destId="{CF4BF45D-3C22-4420-8008-3AC58F64133F}" srcOrd="1" destOrd="0" presId="urn:microsoft.com/office/officeart/2005/8/layout/hierarchy2"/>
    <dgm:cxn modelId="{24A977E5-0B1F-43F1-8911-C0CD4F65871B}" type="presParOf" srcId="{CF4BF45D-3C22-4420-8008-3AC58F64133F}" destId="{7EE64F03-B36D-40FF-B103-2DF2605D5E67}" srcOrd="0" destOrd="0" presId="urn:microsoft.com/office/officeart/2005/8/layout/hierarchy2"/>
    <dgm:cxn modelId="{064A9F87-E04A-4ED0-91B8-1D6B0128B47D}" type="presParOf" srcId="{7EE64F03-B36D-40FF-B103-2DF2605D5E67}" destId="{308A9846-05B1-4A1A-97FA-AF6209EF54A4}" srcOrd="0" destOrd="0" presId="urn:microsoft.com/office/officeart/2005/8/layout/hierarchy2"/>
    <dgm:cxn modelId="{64715D43-A178-4754-815A-7529629C4FB5}" type="presParOf" srcId="{CF4BF45D-3C22-4420-8008-3AC58F64133F}" destId="{45BE7C3D-25F3-48FE-9140-857501F9EBDD}" srcOrd="1" destOrd="0" presId="urn:microsoft.com/office/officeart/2005/8/layout/hierarchy2"/>
    <dgm:cxn modelId="{E5012A78-4C65-454D-B907-018614E4D2D1}" type="presParOf" srcId="{45BE7C3D-25F3-48FE-9140-857501F9EBDD}" destId="{89BEEED4-0E01-492C-AD05-6BDF13307A3A}" srcOrd="0" destOrd="0" presId="urn:microsoft.com/office/officeart/2005/8/layout/hierarchy2"/>
    <dgm:cxn modelId="{0B55644A-3722-462F-9E06-238E6D079E4B}" type="presParOf" srcId="{45BE7C3D-25F3-48FE-9140-857501F9EBDD}" destId="{E7B1589B-A452-4E55-9DDF-72A1349FC842}" srcOrd="1" destOrd="0" presId="urn:microsoft.com/office/officeart/2005/8/layout/hierarchy2"/>
    <dgm:cxn modelId="{63B612DE-D917-489E-8891-1D84774AEB8A}" type="presParOf" srcId="{CF4BF45D-3C22-4420-8008-3AC58F64133F}" destId="{FC7F36F0-38DF-49CB-891D-27ABC0E947E7}" srcOrd="2" destOrd="0" presId="urn:microsoft.com/office/officeart/2005/8/layout/hierarchy2"/>
    <dgm:cxn modelId="{02088AF7-5A90-4B48-89AD-025F75F2DCCE}" type="presParOf" srcId="{FC7F36F0-38DF-49CB-891D-27ABC0E947E7}" destId="{C4F11E92-B720-46ED-92BA-F0E358AFDBA2}" srcOrd="0" destOrd="0" presId="urn:microsoft.com/office/officeart/2005/8/layout/hierarchy2"/>
    <dgm:cxn modelId="{C017DE2A-6BE2-4D0B-AB47-4E27A99B66B8}" type="presParOf" srcId="{CF4BF45D-3C22-4420-8008-3AC58F64133F}" destId="{55F64FFF-C994-4F8D-BB3E-5D1552446BC1}" srcOrd="3" destOrd="0" presId="urn:microsoft.com/office/officeart/2005/8/layout/hierarchy2"/>
    <dgm:cxn modelId="{FC9B7A7B-6907-40FD-8661-DF9E18E57B5A}" type="presParOf" srcId="{55F64FFF-C994-4F8D-BB3E-5D1552446BC1}" destId="{F97B73C1-B75C-4CEA-BD91-B88B048CD6CB}" srcOrd="0" destOrd="0" presId="urn:microsoft.com/office/officeart/2005/8/layout/hierarchy2"/>
    <dgm:cxn modelId="{0EF4A944-E37B-415B-9B86-41615694E079}" type="presParOf" srcId="{55F64FFF-C994-4F8D-BB3E-5D1552446BC1}" destId="{14ADEBF0-0CCC-4055-828A-A87CDB23CCC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3E211C4-3040-4D01-983E-374DD3199D27}" type="doc">
      <dgm:prSet loTypeId="urn:microsoft.com/office/officeart/2005/8/layout/hierarchy2" loCatId="hierarchy" qsTypeId="urn:microsoft.com/office/officeart/2005/8/quickstyle/simple1" qsCatId="simple" csTypeId="urn:microsoft.com/office/officeart/2005/8/colors/accent1_2" csCatId="accent1" phldr="1"/>
      <dgm:spPr/>
      <dgm:t>
        <a:bodyPr/>
        <a:lstStyle/>
        <a:p>
          <a:endParaRPr lang="es-ES"/>
        </a:p>
      </dgm:t>
    </dgm:pt>
    <dgm:pt modelId="{61139D71-173D-46CC-9718-A2455FF3E389}">
      <dgm:prSet phldrT="[Texto]"/>
      <dgm:spPr/>
      <dgm:t>
        <a:bodyPr/>
        <a:lstStyle/>
        <a:p>
          <a:r>
            <a:rPr lang="es-ES" dirty="0"/>
            <a:t>ENDO STC</a:t>
          </a:r>
        </a:p>
      </dgm:t>
    </dgm:pt>
    <dgm:pt modelId="{24AC41D6-1E7F-41AD-8AEC-A177F15B91C6}" type="parTrans" cxnId="{8B2B8C91-B989-4489-8499-67C625E32D91}">
      <dgm:prSet/>
      <dgm:spPr/>
      <dgm:t>
        <a:bodyPr/>
        <a:lstStyle/>
        <a:p>
          <a:endParaRPr lang="es-ES"/>
        </a:p>
      </dgm:t>
    </dgm:pt>
    <dgm:pt modelId="{1B8B8634-A46B-4B6E-B4EB-C677CB241316}" type="sibTrans" cxnId="{8B2B8C91-B989-4489-8499-67C625E32D91}">
      <dgm:prSet/>
      <dgm:spPr/>
      <dgm:t>
        <a:bodyPr/>
        <a:lstStyle/>
        <a:p>
          <a:endParaRPr lang="es-ES"/>
        </a:p>
      </dgm:t>
    </dgm:pt>
    <dgm:pt modelId="{1A9CBDBC-CE38-4570-B49B-477528EF83D8}">
      <dgm:prSet phldrT="[Texto]"/>
      <dgm:spPr/>
      <dgm:t>
        <a:bodyPr/>
        <a:lstStyle/>
        <a:p>
          <a:r>
            <a:rPr lang="es-ES" dirty="0"/>
            <a:t>4.5 días</a:t>
          </a:r>
        </a:p>
        <a:p>
          <a:r>
            <a:rPr lang="es-ES" dirty="0"/>
            <a:t>Menos de baja</a:t>
          </a:r>
        </a:p>
      </dgm:t>
    </dgm:pt>
    <dgm:pt modelId="{BD60DC94-9780-4676-80FF-37A8901137F1}" type="parTrans" cxnId="{46701E3E-40D0-4999-BFAA-CB153C2A5793}">
      <dgm:prSet/>
      <dgm:spPr/>
      <dgm:t>
        <a:bodyPr/>
        <a:lstStyle/>
        <a:p>
          <a:endParaRPr lang="es-ES"/>
        </a:p>
      </dgm:t>
    </dgm:pt>
    <dgm:pt modelId="{4DC7085F-C94A-42BF-ABD3-3F6255CA1FBB}" type="sibTrans" cxnId="{46701E3E-40D0-4999-BFAA-CB153C2A5793}">
      <dgm:prSet/>
      <dgm:spPr/>
      <dgm:t>
        <a:bodyPr/>
        <a:lstStyle/>
        <a:p>
          <a:endParaRPr lang="es-ES"/>
        </a:p>
      </dgm:t>
    </dgm:pt>
    <dgm:pt modelId="{B65B6EBE-9F49-40E5-AB27-1E270594C595}">
      <dgm:prSet phldrT="[Texto]"/>
      <dgm:spPr/>
      <dgm:t>
        <a:bodyPr/>
        <a:lstStyle/>
        <a:p>
          <a:r>
            <a:rPr lang="es-ES" dirty="0"/>
            <a:t>+/- mismo costo</a:t>
          </a:r>
        </a:p>
      </dgm:t>
    </dgm:pt>
    <dgm:pt modelId="{641D48E3-4EBB-4302-8F1F-7F5FA67EE31F}" type="parTrans" cxnId="{B9F8F80F-9F01-4DC1-9C43-67188D84EFCD}">
      <dgm:prSet/>
      <dgm:spPr/>
      <dgm:t>
        <a:bodyPr/>
        <a:lstStyle/>
        <a:p>
          <a:endParaRPr lang="es-ES"/>
        </a:p>
      </dgm:t>
    </dgm:pt>
    <dgm:pt modelId="{8B2C1152-AAA2-4FC5-9E14-38A63B53CD29}" type="sibTrans" cxnId="{B9F8F80F-9F01-4DC1-9C43-67188D84EFCD}">
      <dgm:prSet/>
      <dgm:spPr/>
      <dgm:t>
        <a:bodyPr/>
        <a:lstStyle/>
        <a:p>
          <a:endParaRPr lang="es-ES"/>
        </a:p>
      </dgm:t>
    </dgm:pt>
    <dgm:pt modelId="{BD4C5DAE-7337-424C-98E1-4B3E7BFEF4C2}" type="pres">
      <dgm:prSet presAssocID="{13E211C4-3040-4D01-983E-374DD3199D27}" presName="diagram" presStyleCnt="0">
        <dgm:presLayoutVars>
          <dgm:chPref val="1"/>
          <dgm:dir/>
          <dgm:animOne val="branch"/>
          <dgm:animLvl val="lvl"/>
          <dgm:resizeHandles val="exact"/>
        </dgm:presLayoutVars>
      </dgm:prSet>
      <dgm:spPr/>
    </dgm:pt>
    <dgm:pt modelId="{84749444-F5F8-47CE-92AF-5EE41F2FC94F}" type="pres">
      <dgm:prSet presAssocID="{61139D71-173D-46CC-9718-A2455FF3E389}" presName="root1" presStyleCnt="0"/>
      <dgm:spPr/>
    </dgm:pt>
    <dgm:pt modelId="{B01083A1-D12E-49BC-895D-D30D2AAFABA8}" type="pres">
      <dgm:prSet presAssocID="{61139D71-173D-46CC-9718-A2455FF3E389}" presName="LevelOneTextNode" presStyleLbl="node0" presStyleIdx="0" presStyleCnt="1" custScaleX="64221" custScaleY="55922" custLinFactNeighborX="-225">
        <dgm:presLayoutVars>
          <dgm:chPref val="3"/>
        </dgm:presLayoutVars>
      </dgm:prSet>
      <dgm:spPr/>
    </dgm:pt>
    <dgm:pt modelId="{CF4BF45D-3C22-4420-8008-3AC58F64133F}" type="pres">
      <dgm:prSet presAssocID="{61139D71-173D-46CC-9718-A2455FF3E389}" presName="level2hierChild" presStyleCnt="0"/>
      <dgm:spPr/>
    </dgm:pt>
    <dgm:pt modelId="{7EE64F03-B36D-40FF-B103-2DF2605D5E67}" type="pres">
      <dgm:prSet presAssocID="{BD60DC94-9780-4676-80FF-37A8901137F1}" presName="conn2-1" presStyleLbl="parChTrans1D2" presStyleIdx="0" presStyleCnt="2"/>
      <dgm:spPr/>
    </dgm:pt>
    <dgm:pt modelId="{308A9846-05B1-4A1A-97FA-AF6209EF54A4}" type="pres">
      <dgm:prSet presAssocID="{BD60DC94-9780-4676-80FF-37A8901137F1}" presName="connTx" presStyleLbl="parChTrans1D2" presStyleIdx="0" presStyleCnt="2"/>
      <dgm:spPr/>
    </dgm:pt>
    <dgm:pt modelId="{45BE7C3D-25F3-48FE-9140-857501F9EBDD}" type="pres">
      <dgm:prSet presAssocID="{1A9CBDBC-CE38-4570-B49B-477528EF83D8}" presName="root2" presStyleCnt="0"/>
      <dgm:spPr/>
    </dgm:pt>
    <dgm:pt modelId="{89BEEED4-0E01-492C-AD05-6BDF13307A3A}" type="pres">
      <dgm:prSet presAssocID="{1A9CBDBC-CE38-4570-B49B-477528EF83D8}" presName="LevelTwoTextNode" presStyleLbl="node2" presStyleIdx="0" presStyleCnt="2" custScaleX="80324" custScaleY="62587">
        <dgm:presLayoutVars>
          <dgm:chPref val="3"/>
        </dgm:presLayoutVars>
      </dgm:prSet>
      <dgm:spPr/>
    </dgm:pt>
    <dgm:pt modelId="{E7B1589B-A452-4E55-9DDF-72A1349FC842}" type="pres">
      <dgm:prSet presAssocID="{1A9CBDBC-CE38-4570-B49B-477528EF83D8}" presName="level3hierChild" presStyleCnt="0"/>
      <dgm:spPr/>
    </dgm:pt>
    <dgm:pt modelId="{FC7F36F0-38DF-49CB-891D-27ABC0E947E7}" type="pres">
      <dgm:prSet presAssocID="{641D48E3-4EBB-4302-8F1F-7F5FA67EE31F}" presName="conn2-1" presStyleLbl="parChTrans1D2" presStyleIdx="1" presStyleCnt="2"/>
      <dgm:spPr/>
    </dgm:pt>
    <dgm:pt modelId="{C4F11E92-B720-46ED-92BA-F0E358AFDBA2}" type="pres">
      <dgm:prSet presAssocID="{641D48E3-4EBB-4302-8F1F-7F5FA67EE31F}" presName="connTx" presStyleLbl="parChTrans1D2" presStyleIdx="1" presStyleCnt="2"/>
      <dgm:spPr/>
    </dgm:pt>
    <dgm:pt modelId="{55F64FFF-C994-4F8D-BB3E-5D1552446BC1}" type="pres">
      <dgm:prSet presAssocID="{B65B6EBE-9F49-40E5-AB27-1E270594C595}" presName="root2" presStyleCnt="0"/>
      <dgm:spPr/>
    </dgm:pt>
    <dgm:pt modelId="{F97B73C1-B75C-4CEA-BD91-B88B048CD6CB}" type="pres">
      <dgm:prSet presAssocID="{B65B6EBE-9F49-40E5-AB27-1E270594C595}" presName="LevelTwoTextNode" presStyleLbl="node2" presStyleIdx="1" presStyleCnt="2" custScaleX="81531" custScaleY="44908">
        <dgm:presLayoutVars>
          <dgm:chPref val="3"/>
        </dgm:presLayoutVars>
      </dgm:prSet>
      <dgm:spPr/>
    </dgm:pt>
    <dgm:pt modelId="{14ADEBF0-0CCC-4055-828A-A87CDB23CCCF}" type="pres">
      <dgm:prSet presAssocID="{B65B6EBE-9F49-40E5-AB27-1E270594C595}" presName="level3hierChild" presStyleCnt="0"/>
      <dgm:spPr/>
    </dgm:pt>
  </dgm:ptLst>
  <dgm:cxnLst>
    <dgm:cxn modelId="{B9F8F80F-9F01-4DC1-9C43-67188D84EFCD}" srcId="{61139D71-173D-46CC-9718-A2455FF3E389}" destId="{B65B6EBE-9F49-40E5-AB27-1E270594C595}" srcOrd="1" destOrd="0" parTransId="{641D48E3-4EBB-4302-8F1F-7F5FA67EE31F}" sibTransId="{8B2C1152-AAA2-4FC5-9E14-38A63B53CD29}"/>
    <dgm:cxn modelId="{18D9B81C-59F2-48E1-B6E5-7ECB836F2D0B}" type="presOf" srcId="{1A9CBDBC-CE38-4570-B49B-477528EF83D8}" destId="{89BEEED4-0E01-492C-AD05-6BDF13307A3A}" srcOrd="0" destOrd="0" presId="urn:microsoft.com/office/officeart/2005/8/layout/hierarchy2"/>
    <dgm:cxn modelId="{9E79CD29-C5E3-4D02-9A48-AFF603072B14}" type="presOf" srcId="{13E211C4-3040-4D01-983E-374DD3199D27}" destId="{BD4C5DAE-7337-424C-98E1-4B3E7BFEF4C2}" srcOrd="0" destOrd="0" presId="urn:microsoft.com/office/officeart/2005/8/layout/hierarchy2"/>
    <dgm:cxn modelId="{46701E3E-40D0-4999-BFAA-CB153C2A5793}" srcId="{61139D71-173D-46CC-9718-A2455FF3E389}" destId="{1A9CBDBC-CE38-4570-B49B-477528EF83D8}" srcOrd="0" destOrd="0" parTransId="{BD60DC94-9780-4676-80FF-37A8901137F1}" sibTransId="{4DC7085F-C94A-42BF-ABD3-3F6255CA1FBB}"/>
    <dgm:cxn modelId="{5016B562-7983-4544-8172-12E75A176EDE}" type="presOf" srcId="{641D48E3-4EBB-4302-8F1F-7F5FA67EE31F}" destId="{C4F11E92-B720-46ED-92BA-F0E358AFDBA2}" srcOrd="1" destOrd="0" presId="urn:microsoft.com/office/officeart/2005/8/layout/hierarchy2"/>
    <dgm:cxn modelId="{EC63F38F-BE6E-4586-B0A7-746562050F9D}" type="presOf" srcId="{B65B6EBE-9F49-40E5-AB27-1E270594C595}" destId="{F97B73C1-B75C-4CEA-BD91-B88B048CD6CB}" srcOrd="0" destOrd="0" presId="urn:microsoft.com/office/officeart/2005/8/layout/hierarchy2"/>
    <dgm:cxn modelId="{8B2B8C91-B989-4489-8499-67C625E32D91}" srcId="{13E211C4-3040-4D01-983E-374DD3199D27}" destId="{61139D71-173D-46CC-9718-A2455FF3E389}" srcOrd="0" destOrd="0" parTransId="{24AC41D6-1E7F-41AD-8AEC-A177F15B91C6}" sibTransId="{1B8B8634-A46B-4B6E-B4EB-C677CB241316}"/>
    <dgm:cxn modelId="{08098BC2-391F-45F7-8A44-9EC72B17B027}" type="presOf" srcId="{641D48E3-4EBB-4302-8F1F-7F5FA67EE31F}" destId="{FC7F36F0-38DF-49CB-891D-27ABC0E947E7}" srcOrd="0" destOrd="0" presId="urn:microsoft.com/office/officeart/2005/8/layout/hierarchy2"/>
    <dgm:cxn modelId="{9509BDC6-23FB-4A0D-A9D7-B4E1EE34F161}" type="presOf" srcId="{61139D71-173D-46CC-9718-A2455FF3E389}" destId="{B01083A1-D12E-49BC-895D-D30D2AAFABA8}" srcOrd="0" destOrd="0" presId="urn:microsoft.com/office/officeart/2005/8/layout/hierarchy2"/>
    <dgm:cxn modelId="{9D0BEFD5-DD6E-44A6-BB1E-4F7A3822CB6E}" type="presOf" srcId="{BD60DC94-9780-4676-80FF-37A8901137F1}" destId="{308A9846-05B1-4A1A-97FA-AF6209EF54A4}" srcOrd="1" destOrd="0" presId="urn:microsoft.com/office/officeart/2005/8/layout/hierarchy2"/>
    <dgm:cxn modelId="{E83DE3DE-23F6-477B-BD48-412305960A96}" type="presOf" srcId="{BD60DC94-9780-4676-80FF-37A8901137F1}" destId="{7EE64F03-B36D-40FF-B103-2DF2605D5E67}" srcOrd="0" destOrd="0" presId="urn:microsoft.com/office/officeart/2005/8/layout/hierarchy2"/>
    <dgm:cxn modelId="{9FD1966F-FD73-465E-B01B-E329ABD16342}" type="presParOf" srcId="{BD4C5DAE-7337-424C-98E1-4B3E7BFEF4C2}" destId="{84749444-F5F8-47CE-92AF-5EE41F2FC94F}" srcOrd="0" destOrd="0" presId="urn:microsoft.com/office/officeart/2005/8/layout/hierarchy2"/>
    <dgm:cxn modelId="{CE92261D-CD6A-4902-BCB1-35E9258A033C}" type="presParOf" srcId="{84749444-F5F8-47CE-92AF-5EE41F2FC94F}" destId="{B01083A1-D12E-49BC-895D-D30D2AAFABA8}" srcOrd="0" destOrd="0" presId="urn:microsoft.com/office/officeart/2005/8/layout/hierarchy2"/>
    <dgm:cxn modelId="{ADF2DF46-2E57-466B-A3AC-F658620B4E6C}" type="presParOf" srcId="{84749444-F5F8-47CE-92AF-5EE41F2FC94F}" destId="{CF4BF45D-3C22-4420-8008-3AC58F64133F}" srcOrd="1" destOrd="0" presId="urn:microsoft.com/office/officeart/2005/8/layout/hierarchy2"/>
    <dgm:cxn modelId="{24A977E5-0B1F-43F1-8911-C0CD4F65871B}" type="presParOf" srcId="{CF4BF45D-3C22-4420-8008-3AC58F64133F}" destId="{7EE64F03-B36D-40FF-B103-2DF2605D5E67}" srcOrd="0" destOrd="0" presId="urn:microsoft.com/office/officeart/2005/8/layout/hierarchy2"/>
    <dgm:cxn modelId="{064A9F87-E04A-4ED0-91B8-1D6B0128B47D}" type="presParOf" srcId="{7EE64F03-B36D-40FF-B103-2DF2605D5E67}" destId="{308A9846-05B1-4A1A-97FA-AF6209EF54A4}" srcOrd="0" destOrd="0" presId="urn:microsoft.com/office/officeart/2005/8/layout/hierarchy2"/>
    <dgm:cxn modelId="{64715D43-A178-4754-815A-7529629C4FB5}" type="presParOf" srcId="{CF4BF45D-3C22-4420-8008-3AC58F64133F}" destId="{45BE7C3D-25F3-48FE-9140-857501F9EBDD}" srcOrd="1" destOrd="0" presId="urn:microsoft.com/office/officeart/2005/8/layout/hierarchy2"/>
    <dgm:cxn modelId="{E5012A78-4C65-454D-B907-018614E4D2D1}" type="presParOf" srcId="{45BE7C3D-25F3-48FE-9140-857501F9EBDD}" destId="{89BEEED4-0E01-492C-AD05-6BDF13307A3A}" srcOrd="0" destOrd="0" presId="urn:microsoft.com/office/officeart/2005/8/layout/hierarchy2"/>
    <dgm:cxn modelId="{0B55644A-3722-462F-9E06-238E6D079E4B}" type="presParOf" srcId="{45BE7C3D-25F3-48FE-9140-857501F9EBDD}" destId="{E7B1589B-A452-4E55-9DDF-72A1349FC842}" srcOrd="1" destOrd="0" presId="urn:microsoft.com/office/officeart/2005/8/layout/hierarchy2"/>
    <dgm:cxn modelId="{63B612DE-D917-489E-8891-1D84774AEB8A}" type="presParOf" srcId="{CF4BF45D-3C22-4420-8008-3AC58F64133F}" destId="{FC7F36F0-38DF-49CB-891D-27ABC0E947E7}" srcOrd="2" destOrd="0" presId="urn:microsoft.com/office/officeart/2005/8/layout/hierarchy2"/>
    <dgm:cxn modelId="{02088AF7-5A90-4B48-89AD-025F75F2DCCE}" type="presParOf" srcId="{FC7F36F0-38DF-49CB-891D-27ABC0E947E7}" destId="{C4F11E92-B720-46ED-92BA-F0E358AFDBA2}" srcOrd="0" destOrd="0" presId="urn:microsoft.com/office/officeart/2005/8/layout/hierarchy2"/>
    <dgm:cxn modelId="{C017DE2A-6BE2-4D0B-AB47-4E27A99B66B8}" type="presParOf" srcId="{CF4BF45D-3C22-4420-8008-3AC58F64133F}" destId="{55F64FFF-C994-4F8D-BB3E-5D1552446BC1}" srcOrd="3" destOrd="0" presId="urn:microsoft.com/office/officeart/2005/8/layout/hierarchy2"/>
    <dgm:cxn modelId="{FC9B7A7B-6907-40FD-8661-DF9E18E57B5A}" type="presParOf" srcId="{55F64FFF-C994-4F8D-BB3E-5D1552446BC1}" destId="{F97B73C1-B75C-4CEA-BD91-B88B048CD6CB}" srcOrd="0" destOrd="0" presId="urn:microsoft.com/office/officeart/2005/8/layout/hierarchy2"/>
    <dgm:cxn modelId="{0EF4A944-E37B-415B-9B86-41615694E079}" type="presParOf" srcId="{55F64FFF-C994-4F8D-BB3E-5D1552446BC1}" destId="{14ADEBF0-0CCC-4055-828A-A87CDB23CCCF}" srcOrd="1" destOrd="0" presId="urn:microsoft.com/office/officeart/2005/8/layout/hierarchy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083A1-D12E-49BC-895D-D30D2AAFABA8}">
      <dsp:nvSpPr>
        <dsp:cNvPr id="0" name=""/>
        <dsp:cNvSpPr/>
      </dsp:nvSpPr>
      <dsp:spPr>
        <a:xfrm>
          <a:off x="0" y="1097949"/>
          <a:ext cx="1944346" cy="846543"/>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t>41 STC</a:t>
          </a:r>
        </a:p>
      </dsp:txBody>
      <dsp:txXfrm>
        <a:off x="24794" y="1122743"/>
        <a:ext cx="1894758" cy="796955"/>
      </dsp:txXfrm>
    </dsp:sp>
    <dsp:sp modelId="{7EE64F03-B36D-40FF-B103-2DF2605D5E67}">
      <dsp:nvSpPr>
        <dsp:cNvPr id="0" name=""/>
        <dsp:cNvSpPr/>
      </dsp:nvSpPr>
      <dsp:spPr>
        <a:xfrm rot="20428952">
          <a:off x="1906847" y="1258409"/>
          <a:ext cx="1305211" cy="89560"/>
        </a:xfrm>
        <a:custGeom>
          <a:avLst/>
          <a:gdLst/>
          <a:ahLst/>
          <a:cxnLst/>
          <a:rect l="0" t="0" r="0" b="0"/>
          <a:pathLst>
            <a:path>
              <a:moveTo>
                <a:pt x="0" y="44780"/>
              </a:moveTo>
              <a:lnTo>
                <a:pt x="1305211" y="447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526823" y="1270559"/>
        <a:ext cx="65260" cy="65260"/>
      </dsp:txXfrm>
    </dsp:sp>
    <dsp:sp modelId="{89BEEED4-0E01-492C-AD05-6BDF13307A3A}">
      <dsp:nvSpPr>
        <dsp:cNvPr id="0" name=""/>
        <dsp:cNvSpPr/>
      </dsp:nvSpPr>
      <dsp:spPr>
        <a:xfrm>
          <a:off x="3174560" y="726441"/>
          <a:ext cx="2431879" cy="71743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t> 19 Abierto</a:t>
          </a:r>
        </a:p>
      </dsp:txBody>
      <dsp:txXfrm>
        <a:off x="3195573" y="747454"/>
        <a:ext cx="2389853" cy="675406"/>
      </dsp:txXfrm>
    </dsp:sp>
    <dsp:sp modelId="{FC7F36F0-38DF-49CB-891D-27ABC0E947E7}">
      <dsp:nvSpPr>
        <dsp:cNvPr id="0" name=""/>
        <dsp:cNvSpPr/>
      </dsp:nvSpPr>
      <dsp:spPr>
        <a:xfrm rot="1276518">
          <a:off x="1899996" y="1712566"/>
          <a:ext cx="1301505" cy="89560"/>
        </a:xfrm>
        <a:custGeom>
          <a:avLst/>
          <a:gdLst/>
          <a:ahLst/>
          <a:cxnLst/>
          <a:rect l="0" t="0" r="0" b="0"/>
          <a:pathLst>
            <a:path>
              <a:moveTo>
                <a:pt x="0" y="44780"/>
              </a:moveTo>
              <a:lnTo>
                <a:pt x="1301505" y="4478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s-ES" sz="500" kern="1200"/>
        </a:p>
      </dsp:txBody>
      <dsp:txXfrm>
        <a:off x="2518211" y="1724809"/>
        <a:ext cx="65075" cy="65075"/>
      </dsp:txXfrm>
    </dsp:sp>
    <dsp:sp modelId="{F97B73C1-B75C-4CEA-BD91-B88B048CD6CB}">
      <dsp:nvSpPr>
        <dsp:cNvPr id="0" name=""/>
        <dsp:cNvSpPr/>
      </dsp:nvSpPr>
      <dsp:spPr>
        <a:xfrm>
          <a:off x="3157151" y="1653564"/>
          <a:ext cx="2468422" cy="679814"/>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1778000">
            <a:lnSpc>
              <a:spcPct val="90000"/>
            </a:lnSpc>
            <a:spcBef>
              <a:spcPct val="0"/>
            </a:spcBef>
            <a:spcAft>
              <a:spcPct val="35000"/>
            </a:spcAft>
            <a:buNone/>
          </a:pPr>
          <a:r>
            <a:rPr lang="es-ES" sz="4000" kern="1200" dirty="0"/>
            <a:t>22 ENDO</a:t>
          </a:r>
        </a:p>
      </dsp:txBody>
      <dsp:txXfrm>
        <a:off x="3177062" y="1673475"/>
        <a:ext cx="2428600" cy="63999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083A1-D12E-49BC-895D-D30D2AAFABA8}">
      <dsp:nvSpPr>
        <dsp:cNvPr id="0" name=""/>
        <dsp:cNvSpPr/>
      </dsp:nvSpPr>
      <dsp:spPr>
        <a:xfrm>
          <a:off x="0" y="1423561"/>
          <a:ext cx="2713499" cy="11814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es-ES" sz="4100" kern="1200" dirty="0"/>
            <a:t>Días de baja</a:t>
          </a:r>
        </a:p>
      </dsp:txBody>
      <dsp:txXfrm>
        <a:off x="34603" y="1458164"/>
        <a:ext cx="2644293" cy="1112216"/>
      </dsp:txXfrm>
    </dsp:sp>
    <dsp:sp modelId="{7EE64F03-B36D-40FF-B103-2DF2605D5E67}">
      <dsp:nvSpPr>
        <dsp:cNvPr id="0" name=""/>
        <dsp:cNvSpPr/>
      </dsp:nvSpPr>
      <dsp:spPr>
        <a:xfrm rot="20368407">
          <a:off x="2656207" y="1650667"/>
          <a:ext cx="1804738" cy="94394"/>
        </a:xfrm>
        <a:custGeom>
          <a:avLst/>
          <a:gdLst/>
          <a:ahLst/>
          <a:cxnLst/>
          <a:rect l="0" t="0" r="0" b="0"/>
          <a:pathLst>
            <a:path>
              <a:moveTo>
                <a:pt x="0" y="47197"/>
              </a:moveTo>
              <a:lnTo>
                <a:pt x="1804738" y="47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513458" y="1652746"/>
        <a:ext cx="90236" cy="90236"/>
      </dsp:txXfrm>
    </dsp:sp>
    <dsp:sp modelId="{89BEEED4-0E01-492C-AD05-6BDF13307A3A}">
      <dsp:nvSpPr>
        <dsp:cNvPr id="0" name=""/>
        <dsp:cNvSpPr/>
      </dsp:nvSpPr>
      <dsp:spPr>
        <a:xfrm>
          <a:off x="4403654" y="880838"/>
          <a:ext cx="3393891" cy="100123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es-ES" sz="4100" kern="1200" dirty="0"/>
            <a:t> Abierto </a:t>
          </a:r>
          <a:r>
            <a:rPr lang="es-ES" sz="4100" b="1" kern="1200" dirty="0"/>
            <a:t>120,5</a:t>
          </a:r>
        </a:p>
      </dsp:txBody>
      <dsp:txXfrm>
        <a:off x="4432979" y="910163"/>
        <a:ext cx="3335241" cy="942586"/>
      </dsp:txXfrm>
    </dsp:sp>
    <dsp:sp modelId="{FC7F36F0-38DF-49CB-891D-27ABC0E947E7}">
      <dsp:nvSpPr>
        <dsp:cNvPr id="0" name=""/>
        <dsp:cNvSpPr/>
      </dsp:nvSpPr>
      <dsp:spPr>
        <a:xfrm rot="1278179">
          <a:off x="2651522" y="2296608"/>
          <a:ext cx="1814109" cy="94394"/>
        </a:xfrm>
        <a:custGeom>
          <a:avLst/>
          <a:gdLst/>
          <a:ahLst/>
          <a:cxnLst/>
          <a:rect l="0" t="0" r="0" b="0"/>
          <a:pathLst>
            <a:path>
              <a:moveTo>
                <a:pt x="0" y="47197"/>
              </a:moveTo>
              <a:lnTo>
                <a:pt x="1814109" y="47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513224" y="2298452"/>
        <a:ext cx="90705" cy="90705"/>
      </dsp:txXfrm>
    </dsp:sp>
    <dsp:sp modelId="{F97B73C1-B75C-4CEA-BD91-B88B048CD6CB}">
      <dsp:nvSpPr>
        <dsp:cNvPr id="0" name=""/>
        <dsp:cNvSpPr/>
      </dsp:nvSpPr>
      <dsp:spPr>
        <a:xfrm>
          <a:off x="4403654" y="2198969"/>
          <a:ext cx="3444890" cy="9487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6035" tIns="26035" rIns="26035" bIns="26035" numCol="1" spcCol="1270" anchor="ctr" anchorCtr="0">
          <a:noAutofit/>
        </a:bodyPr>
        <a:lstStyle/>
        <a:p>
          <a:pPr marL="0" lvl="0" indent="0" algn="ctr" defTabSz="1822450">
            <a:lnSpc>
              <a:spcPct val="90000"/>
            </a:lnSpc>
            <a:spcBef>
              <a:spcPct val="0"/>
            </a:spcBef>
            <a:spcAft>
              <a:spcPct val="35000"/>
            </a:spcAft>
            <a:buNone/>
          </a:pPr>
          <a:r>
            <a:rPr lang="es-ES" sz="4100" kern="1200" dirty="0"/>
            <a:t>ENDO </a:t>
          </a:r>
          <a:r>
            <a:rPr lang="es-ES" sz="4100" b="1" kern="1200" dirty="0"/>
            <a:t>116</a:t>
          </a:r>
        </a:p>
      </dsp:txBody>
      <dsp:txXfrm>
        <a:off x="4431442" y="2226757"/>
        <a:ext cx="3389314" cy="8931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1083A1-D12E-49BC-895D-D30D2AAFABA8}">
      <dsp:nvSpPr>
        <dsp:cNvPr id="0" name=""/>
        <dsp:cNvSpPr/>
      </dsp:nvSpPr>
      <dsp:spPr>
        <a:xfrm>
          <a:off x="0" y="1423561"/>
          <a:ext cx="2713499" cy="1181422"/>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s-ES" sz="3500" kern="1200" dirty="0"/>
            <a:t>ENDO STC</a:t>
          </a:r>
        </a:p>
      </dsp:txBody>
      <dsp:txXfrm>
        <a:off x="34603" y="1458164"/>
        <a:ext cx="2644293" cy="1112216"/>
      </dsp:txXfrm>
    </dsp:sp>
    <dsp:sp modelId="{7EE64F03-B36D-40FF-B103-2DF2605D5E67}">
      <dsp:nvSpPr>
        <dsp:cNvPr id="0" name=""/>
        <dsp:cNvSpPr/>
      </dsp:nvSpPr>
      <dsp:spPr>
        <a:xfrm rot="20368407">
          <a:off x="2656207" y="1650667"/>
          <a:ext cx="1804738" cy="94394"/>
        </a:xfrm>
        <a:custGeom>
          <a:avLst/>
          <a:gdLst/>
          <a:ahLst/>
          <a:cxnLst/>
          <a:rect l="0" t="0" r="0" b="0"/>
          <a:pathLst>
            <a:path>
              <a:moveTo>
                <a:pt x="0" y="47197"/>
              </a:moveTo>
              <a:lnTo>
                <a:pt x="1804738" y="47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513458" y="1652746"/>
        <a:ext cx="90236" cy="90236"/>
      </dsp:txXfrm>
    </dsp:sp>
    <dsp:sp modelId="{89BEEED4-0E01-492C-AD05-6BDF13307A3A}">
      <dsp:nvSpPr>
        <dsp:cNvPr id="0" name=""/>
        <dsp:cNvSpPr/>
      </dsp:nvSpPr>
      <dsp:spPr>
        <a:xfrm>
          <a:off x="4403654" y="720342"/>
          <a:ext cx="3393891" cy="1322229"/>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s-ES" sz="3500" kern="1200" dirty="0"/>
            <a:t>4.5 días</a:t>
          </a:r>
        </a:p>
        <a:p>
          <a:pPr marL="0" lvl="0" indent="0" algn="ctr" defTabSz="1555750">
            <a:lnSpc>
              <a:spcPct val="90000"/>
            </a:lnSpc>
            <a:spcBef>
              <a:spcPct val="0"/>
            </a:spcBef>
            <a:spcAft>
              <a:spcPct val="35000"/>
            </a:spcAft>
            <a:buNone/>
          </a:pPr>
          <a:r>
            <a:rPr lang="es-ES" sz="3500" kern="1200" dirty="0"/>
            <a:t>Menos de baja</a:t>
          </a:r>
        </a:p>
      </dsp:txBody>
      <dsp:txXfrm>
        <a:off x="4442381" y="759069"/>
        <a:ext cx="3316437" cy="1244775"/>
      </dsp:txXfrm>
    </dsp:sp>
    <dsp:sp modelId="{FC7F36F0-38DF-49CB-891D-27ABC0E947E7}">
      <dsp:nvSpPr>
        <dsp:cNvPr id="0" name=""/>
        <dsp:cNvSpPr/>
      </dsp:nvSpPr>
      <dsp:spPr>
        <a:xfrm rot="1552133">
          <a:off x="2619387" y="2376856"/>
          <a:ext cx="1878378" cy="94394"/>
        </a:xfrm>
        <a:custGeom>
          <a:avLst/>
          <a:gdLst/>
          <a:ahLst/>
          <a:cxnLst/>
          <a:rect l="0" t="0" r="0" b="0"/>
          <a:pathLst>
            <a:path>
              <a:moveTo>
                <a:pt x="0" y="47197"/>
              </a:moveTo>
              <a:lnTo>
                <a:pt x="1878378" y="4719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66700">
            <a:lnSpc>
              <a:spcPct val="90000"/>
            </a:lnSpc>
            <a:spcBef>
              <a:spcPct val="0"/>
            </a:spcBef>
            <a:spcAft>
              <a:spcPct val="35000"/>
            </a:spcAft>
            <a:buNone/>
          </a:pPr>
          <a:endParaRPr lang="es-ES" sz="600" kern="1200"/>
        </a:p>
      </dsp:txBody>
      <dsp:txXfrm>
        <a:off x="3511617" y="2377094"/>
        <a:ext cx="93918" cy="93918"/>
      </dsp:txXfrm>
    </dsp:sp>
    <dsp:sp modelId="{F97B73C1-B75C-4CEA-BD91-B88B048CD6CB}">
      <dsp:nvSpPr>
        <dsp:cNvPr id="0" name=""/>
        <dsp:cNvSpPr/>
      </dsp:nvSpPr>
      <dsp:spPr>
        <a:xfrm>
          <a:off x="4403654" y="2359465"/>
          <a:ext cx="3444890" cy="948738"/>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225" tIns="22225" rIns="22225" bIns="22225" numCol="1" spcCol="1270" anchor="ctr" anchorCtr="0">
          <a:noAutofit/>
        </a:bodyPr>
        <a:lstStyle/>
        <a:p>
          <a:pPr marL="0" lvl="0" indent="0" algn="ctr" defTabSz="1555750">
            <a:lnSpc>
              <a:spcPct val="90000"/>
            </a:lnSpc>
            <a:spcBef>
              <a:spcPct val="0"/>
            </a:spcBef>
            <a:spcAft>
              <a:spcPct val="35000"/>
            </a:spcAft>
            <a:buNone/>
          </a:pPr>
          <a:r>
            <a:rPr lang="es-ES" sz="3500" kern="1200" dirty="0"/>
            <a:t>+/- mismo costo</a:t>
          </a:r>
        </a:p>
      </dsp:txBody>
      <dsp:txXfrm>
        <a:off x="4431442" y="2387253"/>
        <a:ext cx="3389314" cy="89316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E33C0B-1EE5-4D63-8C4F-FDD6B1138AB0}" type="datetimeFigureOut">
              <a:rPr lang="es-ES" smtClean="0"/>
              <a:t>16/04/2025</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A9353C-8CF0-4EE1-AE38-84099A2713B3}" type="slidenum">
              <a:rPr lang="es-ES" smtClean="0"/>
              <a:t>‹Nº›</a:t>
            </a:fld>
            <a:endParaRPr lang="es-ES"/>
          </a:p>
        </p:txBody>
      </p:sp>
    </p:spTree>
    <p:extLst>
      <p:ext uri="{BB962C8B-B14F-4D97-AF65-F5344CB8AC3E}">
        <p14:creationId xmlns:p14="http://schemas.microsoft.com/office/powerpoint/2010/main" val="114437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ine.es/dyngs/INEbase/es/operacion.htm?c=Estadistica_C&amp;cid=1254736177025&amp;menu=ultiDatos&amp;idp=1254735976596"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1 </a:t>
            </a:r>
            <a:r>
              <a:rPr lang="es-ES" dirty="0" err="1"/>
              <a:t>billon</a:t>
            </a:r>
            <a:r>
              <a:rPr lang="es-ES" dirty="0"/>
              <a:t> americano mil </a:t>
            </a:r>
            <a:r>
              <a:rPr lang="es-ES"/>
              <a:t>millones 1000.000.0001 </a:t>
            </a:r>
            <a:r>
              <a:rPr lang="es-ES" dirty="0" err="1"/>
              <a:t>billon</a:t>
            </a:r>
            <a:r>
              <a:rPr lang="es-ES" dirty="0"/>
              <a:t> europeo  un millón de millones 1.000.000.000.000</a:t>
            </a:r>
          </a:p>
        </p:txBody>
      </p:sp>
      <p:sp>
        <p:nvSpPr>
          <p:cNvPr id="4" name="Marcador de número de diapositiva 3"/>
          <p:cNvSpPr>
            <a:spLocks noGrp="1"/>
          </p:cNvSpPr>
          <p:nvPr>
            <p:ph type="sldNum" sz="quarter" idx="5"/>
          </p:nvPr>
        </p:nvSpPr>
        <p:spPr/>
        <p:txBody>
          <a:bodyPr/>
          <a:lstStyle/>
          <a:p>
            <a:fld id="{49A9353C-8CF0-4EE1-AE38-84099A2713B3}" type="slidenum">
              <a:rPr lang="es-ES" smtClean="0"/>
              <a:t>1</a:t>
            </a:fld>
            <a:endParaRPr lang="es-ES"/>
          </a:p>
        </p:txBody>
      </p:sp>
    </p:spTree>
    <p:extLst>
      <p:ext uri="{BB962C8B-B14F-4D97-AF65-F5344CB8AC3E}">
        <p14:creationId xmlns:p14="http://schemas.microsoft.com/office/powerpoint/2010/main" val="267636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n-US" dirty="0"/>
              <a:t>Chow 89</a:t>
            </a:r>
          </a:p>
          <a:p>
            <a:r>
              <a:rPr lang="en-US" dirty="0"/>
              <a:t>This is a preliminary report outlining an endoscopic technique to release the carpal ligament employing current arthroscopic methods. The technique has been used successfully on 62 hands in 46 patients with no known complications. In some cases, the follow-up period has been rather short. Based on our results, however, there has been rapid recovery with decreased scarring and postoperative pain and no loss of grip or pinch strength, which is sometimes seen with the conventional method of carpal ligament release.</a:t>
            </a:r>
          </a:p>
          <a:p>
            <a:r>
              <a:rPr lang="en-US" dirty="0"/>
              <a:t>Agee 92 </a:t>
            </a:r>
          </a:p>
          <a:p>
            <a:r>
              <a:rPr lang="en-US" dirty="0"/>
              <a:t>A 10-center randomized prospective multicenter study of endoscopic release of the carpal tunnel was carried out. Surgery was performed with a new device for transecting the transverse carpal ligament while control hands were treated with conventional open surgery. There were 122 patients in the study; 25 had carpal tunnel surgery on both hands and 97 had surgery on one hand. Of the surgical procedures, 65 were in the control group and 82 were in the device group. The endoscopic device was coupled to a fiberoptic light and a video camera. A trigger-activated blade was used to incise the transverse carpal ligament. After surgery, the best predictors of return to work and to activities of daily living were strength and tenderness variables. For patients in the device group with one affected hand, the median time for return to work was 21½ days less than that for the control group. Two patients treated with the endoscopic device required reoperation by open surgical decompression; only one of these had incomplete release with the device. Two patients in the device group experienced transient ulnar neurapraxia.</a:t>
            </a:r>
          </a:p>
          <a:p>
            <a:r>
              <a:rPr lang="en-US" dirty="0"/>
              <a:t>Agee 95 </a:t>
            </a:r>
          </a:p>
          <a:p>
            <a:r>
              <a:rPr lang="en-US" dirty="0"/>
              <a:t>63-center prospective study of endoscopic carpal tunnel release using the Agee Carpal Tunnel Release 1049 procedures in 988 patients. Prior experience with endoscopic release varied significantly among surgeon participants. Surgeons evaluated the newly redesigned system for blade visibility, blade height, and mechanical function. Data on patient complications were collected at the time of surgery and 3-4 weeks postoperative. The results indicated minimal complications and no confirmed injuries to vessels or nerves; the symptoms from one possible digital nerve injury eventually resolved completely. Surgeons were able to observe the point of entry of the blade into the transverse carpal ligament in 97.5% of procedures. Introduction of the blade assembly into the carpal tunnel was rated easy or adequate in 90.6% of procedures, and blade height was rated adequate in 97.4% of procedures.</a:t>
            </a:r>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2</a:t>
            </a:fld>
            <a:endParaRPr lang="es-ES"/>
          </a:p>
        </p:txBody>
      </p:sp>
    </p:spTree>
    <p:extLst>
      <p:ext uri="{BB962C8B-B14F-4D97-AF65-F5344CB8AC3E}">
        <p14:creationId xmlns:p14="http://schemas.microsoft.com/office/powerpoint/2010/main" val="24529094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3</a:t>
            </a:fld>
            <a:endParaRPr lang="es-ES"/>
          </a:p>
        </p:txBody>
      </p:sp>
    </p:spTree>
    <p:extLst>
      <p:ext uri="{BB962C8B-B14F-4D97-AF65-F5344CB8AC3E}">
        <p14:creationId xmlns:p14="http://schemas.microsoft.com/office/powerpoint/2010/main" val="26871881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err="1">
                <a:hlinkClick r:id="rId3"/>
              </a:rPr>
              <a:t>INEbase</a:t>
            </a:r>
            <a:r>
              <a:rPr lang="es-ES" dirty="0">
                <a:hlinkClick r:id="rId3"/>
              </a:rPr>
              <a:t> / Mercado laboral /Salarios y costes laborales /Encuestas de estructura salarial / Últimos datos</a:t>
            </a:r>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4</a:t>
            </a:fld>
            <a:endParaRPr lang="es-ES"/>
          </a:p>
        </p:txBody>
      </p:sp>
    </p:spTree>
    <p:extLst>
      <p:ext uri="{BB962C8B-B14F-4D97-AF65-F5344CB8AC3E}">
        <p14:creationId xmlns:p14="http://schemas.microsoft.com/office/powerpoint/2010/main" val="32484468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6</a:t>
            </a:fld>
            <a:endParaRPr lang="es-ES"/>
          </a:p>
        </p:txBody>
      </p:sp>
    </p:spTree>
    <p:extLst>
      <p:ext uri="{BB962C8B-B14F-4D97-AF65-F5344CB8AC3E}">
        <p14:creationId xmlns:p14="http://schemas.microsoft.com/office/powerpoint/2010/main" val="35729895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12</a:t>
            </a:fld>
            <a:endParaRPr lang="es-ES"/>
          </a:p>
        </p:txBody>
      </p:sp>
    </p:spTree>
    <p:extLst>
      <p:ext uri="{BB962C8B-B14F-4D97-AF65-F5344CB8AC3E}">
        <p14:creationId xmlns:p14="http://schemas.microsoft.com/office/powerpoint/2010/main" val="18863263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4.5 x 73.8 332,1</a:t>
            </a:r>
          </a:p>
          <a:p>
            <a:r>
              <a:rPr lang="es-ES" b="0" i="0" dirty="0">
                <a:solidFill>
                  <a:srgbClr val="242424"/>
                </a:solidFill>
                <a:effectLst/>
                <a:latin typeface="Calibri" panose="020F0502020204030204" pitchFamily="34" charset="0"/>
              </a:rPr>
              <a:t>En promedio diría que algo menos… (</a:t>
            </a:r>
            <a:r>
              <a:rPr lang="es-ES" sz="1800" b="0" i="0" dirty="0">
                <a:solidFill>
                  <a:srgbClr val="000000"/>
                </a:solidFill>
                <a:effectLst/>
                <a:latin typeface="Calibri" panose="020F0502020204030204" pitchFamily="34" charset="0"/>
              </a:rPr>
              <a:t>4,53 días</a:t>
            </a:r>
            <a:r>
              <a:rPr lang="es-ES" b="0" i="0" dirty="0">
                <a:solidFill>
                  <a:srgbClr val="242424"/>
                </a:solidFill>
                <a:effectLst/>
                <a:latin typeface="Calibri" panose="020F0502020204030204" pitchFamily="34" charset="0"/>
              </a:rPr>
              <a:t>)  pero según el test de Mann-Whitney/Wilcoxon aplicado a los datos de la muestra, las diferencias NO son estadísticamente significativas (ha podido ser por el azar)</a:t>
            </a:r>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13</a:t>
            </a:fld>
            <a:endParaRPr lang="es-ES"/>
          </a:p>
        </p:txBody>
      </p:sp>
    </p:spTree>
    <p:extLst>
      <p:ext uri="{BB962C8B-B14F-4D97-AF65-F5344CB8AC3E}">
        <p14:creationId xmlns:p14="http://schemas.microsoft.com/office/powerpoint/2010/main" val="38433203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4.5 x 73.8 332,1</a:t>
            </a:r>
          </a:p>
          <a:p>
            <a:r>
              <a:rPr lang="es-ES" dirty="0"/>
              <a:t>En promedio diría que algo menos… (4,53 días)  pero según el test de Mann-Whitney/Wilcoxon aplicado a los datos de la muestra, las diferencias NO son estadísticamente significativas (ha podido ser por el azar)</a:t>
            </a:r>
          </a:p>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15</a:t>
            </a:fld>
            <a:endParaRPr lang="es-ES"/>
          </a:p>
        </p:txBody>
      </p:sp>
    </p:spTree>
    <p:extLst>
      <p:ext uri="{BB962C8B-B14F-4D97-AF65-F5344CB8AC3E}">
        <p14:creationId xmlns:p14="http://schemas.microsoft.com/office/powerpoint/2010/main" val="23364492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dirty="0"/>
              <a:t>4.5 x 73.8 332,1</a:t>
            </a:r>
          </a:p>
          <a:p>
            <a:r>
              <a:rPr lang="es-ES" b="0" i="0" dirty="0">
                <a:solidFill>
                  <a:srgbClr val="242424"/>
                </a:solidFill>
                <a:effectLst/>
                <a:latin typeface="Calibri" panose="020F0502020204030204" pitchFamily="34" charset="0"/>
              </a:rPr>
              <a:t>En promedio diría que algo menos… (</a:t>
            </a:r>
            <a:r>
              <a:rPr lang="es-ES" sz="1800" b="0" i="0" dirty="0">
                <a:solidFill>
                  <a:srgbClr val="000000"/>
                </a:solidFill>
                <a:effectLst/>
                <a:latin typeface="Calibri" panose="020F0502020204030204" pitchFamily="34" charset="0"/>
              </a:rPr>
              <a:t>4,53 días</a:t>
            </a:r>
            <a:r>
              <a:rPr lang="es-ES" b="0" i="0" dirty="0">
                <a:solidFill>
                  <a:srgbClr val="242424"/>
                </a:solidFill>
                <a:effectLst/>
                <a:latin typeface="Calibri" panose="020F0502020204030204" pitchFamily="34" charset="0"/>
              </a:rPr>
              <a:t>)  pero según el test de Mann-Whitney/Wilcoxon aplicado a los datos de la muestra, las diferencias NO son estadísticamente significativas (ha podido ser por el azar)</a:t>
            </a:r>
          </a:p>
          <a:p>
            <a:r>
              <a:rPr lang="es-ES" b="0" i="0" dirty="0" err="1">
                <a:solidFill>
                  <a:srgbClr val="242424"/>
                </a:solidFill>
                <a:effectLst/>
                <a:latin typeface="Calibri" panose="020F0502020204030204" pitchFamily="34" charset="0"/>
              </a:rPr>
              <a:t>Rew</a:t>
            </a:r>
            <a:r>
              <a:rPr lang="es-ES" b="0" i="0" dirty="0">
                <a:solidFill>
                  <a:srgbClr val="242424"/>
                </a:solidFill>
                <a:effectLst/>
                <a:latin typeface="Calibri" panose="020F0502020204030204" pitchFamily="34" charset="0"/>
              </a:rPr>
              <a:t> de 19 SHIN dice que Cochrane 2007 6 días a favor Guides AOOS2008 favor de endo </a:t>
            </a:r>
          </a:p>
          <a:p>
            <a:r>
              <a:rPr lang="es-ES" b="0" i="0" dirty="0">
                <a:solidFill>
                  <a:srgbClr val="242424"/>
                </a:solidFill>
                <a:effectLst/>
                <a:latin typeface="Calibri" panose="020F0502020204030204" pitchFamily="34" charset="0"/>
              </a:rPr>
              <a:t>Estudio </a:t>
            </a:r>
            <a:r>
              <a:rPr lang="es-ES" b="0" i="0" dirty="0" err="1">
                <a:solidFill>
                  <a:srgbClr val="242424"/>
                </a:solidFill>
                <a:effectLst/>
                <a:latin typeface="Calibri" panose="020F0502020204030204" pitchFamily="34" charset="0"/>
              </a:rPr>
              <a:t>randomizado</a:t>
            </a:r>
            <a:r>
              <a:rPr lang="es-ES" b="0" i="0" dirty="0">
                <a:solidFill>
                  <a:srgbClr val="242424"/>
                </a:solidFill>
                <a:effectLst/>
                <a:latin typeface="Calibri" panose="020F0502020204030204" pitchFamily="34" charset="0"/>
              </a:rPr>
              <a:t>  8 días favor de endo   </a:t>
            </a:r>
            <a:r>
              <a:rPr lang="es-ES" b="0" i="0" dirty="0" err="1">
                <a:solidFill>
                  <a:srgbClr val="242424"/>
                </a:solidFill>
                <a:effectLst/>
                <a:latin typeface="Calibri" panose="020F0502020204030204" pitchFamily="34" charset="0"/>
              </a:rPr>
              <a:t>Saw</a:t>
            </a:r>
            <a:r>
              <a:rPr lang="es-ES" b="0" i="0" dirty="0">
                <a:solidFill>
                  <a:srgbClr val="242424"/>
                </a:solidFill>
                <a:effectLst/>
                <a:latin typeface="Calibri" panose="020F0502020204030204" pitchFamily="34" charset="0"/>
              </a:rPr>
              <a:t> NL, </a:t>
            </a:r>
            <a:r>
              <a:rPr lang="es-ES" b="0" i="0" dirty="0" err="1">
                <a:solidFill>
                  <a:srgbClr val="242424"/>
                </a:solidFill>
                <a:effectLst/>
                <a:latin typeface="Calibri" panose="020F0502020204030204" pitchFamily="34" charset="0"/>
              </a:rPr>
              <a:t>Early</a:t>
            </a:r>
            <a:r>
              <a:rPr lang="es-ES" b="0" i="0" dirty="0">
                <a:solidFill>
                  <a:srgbClr val="242424"/>
                </a:solidFill>
                <a:effectLst/>
                <a:latin typeface="Calibri" panose="020F0502020204030204" pitchFamily="34" charset="0"/>
              </a:rPr>
              <a:t> </a:t>
            </a:r>
            <a:r>
              <a:rPr lang="es-ES" b="0" i="0" dirty="0" err="1">
                <a:solidFill>
                  <a:srgbClr val="242424"/>
                </a:solidFill>
                <a:effectLst/>
                <a:latin typeface="Calibri" panose="020F0502020204030204" pitchFamily="34" charset="0"/>
              </a:rPr>
              <a:t>outcome</a:t>
            </a:r>
            <a:r>
              <a:rPr lang="es-ES" b="0" i="0" dirty="0">
                <a:solidFill>
                  <a:srgbClr val="242424"/>
                </a:solidFill>
                <a:effectLst/>
                <a:latin typeface="Calibri" panose="020F0502020204030204" pitchFamily="34" charset="0"/>
              </a:rPr>
              <a:t> and </a:t>
            </a:r>
            <a:r>
              <a:rPr lang="es-ES" b="0" i="0" dirty="0" err="1">
                <a:solidFill>
                  <a:srgbClr val="242424"/>
                </a:solidFill>
                <a:effectLst/>
                <a:latin typeface="Calibri" panose="020F0502020204030204" pitchFamily="34" charset="0"/>
              </a:rPr>
              <a:t>cost-effectiveness</a:t>
            </a:r>
            <a:r>
              <a:rPr lang="es-ES" b="0" i="0" dirty="0">
                <a:solidFill>
                  <a:srgbClr val="242424"/>
                </a:solidFill>
                <a:effectLst/>
                <a:latin typeface="Calibri" panose="020F0502020204030204" pitchFamily="34" charset="0"/>
              </a:rPr>
              <a:t> </a:t>
            </a:r>
            <a:r>
              <a:rPr lang="es-ES" b="0" i="0" dirty="0" err="1">
                <a:solidFill>
                  <a:srgbClr val="242424"/>
                </a:solidFill>
                <a:effectLst/>
                <a:latin typeface="Calibri" panose="020F0502020204030204" pitchFamily="34" charset="0"/>
              </a:rPr>
              <a:t>of</a:t>
            </a:r>
            <a:r>
              <a:rPr lang="es-ES" b="0" i="0" dirty="0">
                <a:solidFill>
                  <a:srgbClr val="242424"/>
                </a:solidFill>
                <a:effectLst/>
                <a:latin typeface="Calibri" panose="020F0502020204030204" pitchFamily="34" charset="0"/>
              </a:rPr>
              <a:t> </a:t>
            </a:r>
            <a:r>
              <a:rPr lang="es-ES" b="0" i="0" dirty="0" err="1">
                <a:solidFill>
                  <a:srgbClr val="242424"/>
                </a:solidFill>
                <a:effectLst/>
                <a:latin typeface="Calibri" panose="020F0502020204030204" pitchFamily="34" charset="0"/>
              </a:rPr>
              <a:t>endoscopic</a:t>
            </a:r>
            <a:r>
              <a:rPr lang="es-ES" b="0" i="0" dirty="0">
                <a:solidFill>
                  <a:srgbClr val="242424"/>
                </a:solidFill>
                <a:effectLst/>
                <a:latin typeface="Calibri" panose="020F0502020204030204" pitchFamily="34" charset="0"/>
              </a:rPr>
              <a:t> versus open </a:t>
            </a:r>
            <a:r>
              <a:rPr lang="es-ES" b="0" i="0" dirty="0" err="1">
                <a:solidFill>
                  <a:srgbClr val="242424"/>
                </a:solidFill>
                <a:effectLst/>
                <a:latin typeface="Calibri" panose="020F0502020204030204" pitchFamily="34" charset="0"/>
              </a:rPr>
              <a:t>carpal</a:t>
            </a:r>
            <a:r>
              <a:rPr lang="es-ES" b="0" i="0" dirty="0">
                <a:solidFill>
                  <a:srgbClr val="242424"/>
                </a:solidFill>
                <a:effectLst/>
                <a:latin typeface="Calibri" panose="020F0502020204030204" pitchFamily="34" charset="0"/>
              </a:rPr>
              <a:t> </a:t>
            </a:r>
            <a:r>
              <a:rPr lang="es-ES" b="0" i="0" dirty="0" err="1">
                <a:solidFill>
                  <a:srgbClr val="242424"/>
                </a:solidFill>
                <a:effectLst/>
                <a:latin typeface="Calibri" panose="020F0502020204030204" pitchFamily="34" charset="0"/>
              </a:rPr>
              <a:t>tunnel</a:t>
            </a:r>
            <a:r>
              <a:rPr lang="es-ES" b="0" i="0" dirty="0">
                <a:solidFill>
                  <a:srgbClr val="242424"/>
                </a:solidFill>
                <a:effectLst/>
                <a:latin typeface="Calibri" panose="020F0502020204030204" pitchFamily="34" charset="0"/>
              </a:rPr>
              <a:t> </a:t>
            </a:r>
            <a:r>
              <a:rPr lang="es-ES" b="0" i="0" dirty="0" err="1">
                <a:solidFill>
                  <a:srgbClr val="242424"/>
                </a:solidFill>
                <a:effectLst/>
                <a:latin typeface="Calibri" panose="020F0502020204030204" pitchFamily="34" charset="0"/>
              </a:rPr>
              <a:t>release</a:t>
            </a:r>
            <a:r>
              <a:rPr lang="es-ES" b="0" i="0" dirty="0">
                <a:solidFill>
                  <a:srgbClr val="242424"/>
                </a:solidFill>
                <a:effectLst/>
                <a:latin typeface="Calibri" panose="020F0502020204030204" pitchFamily="34" charset="0"/>
              </a:rPr>
              <a:t>: a </a:t>
            </a:r>
            <a:r>
              <a:rPr lang="es-ES" b="0" i="0" dirty="0" err="1">
                <a:solidFill>
                  <a:srgbClr val="242424"/>
                </a:solidFill>
                <a:effectLst/>
                <a:latin typeface="Calibri" panose="020F0502020204030204" pitchFamily="34" charset="0"/>
              </a:rPr>
              <a:t>randomized</a:t>
            </a:r>
            <a:r>
              <a:rPr lang="es-ES" b="0" i="0" dirty="0">
                <a:solidFill>
                  <a:srgbClr val="242424"/>
                </a:solidFill>
                <a:effectLst/>
                <a:latin typeface="Calibri" panose="020F0502020204030204" pitchFamily="34" charset="0"/>
              </a:rPr>
              <a:t> prospective trial. J Hand </a:t>
            </a:r>
            <a:r>
              <a:rPr lang="es-ES" b="0" i="0" dirty="0" err="1">
                <a:solidFill>
                  <a:srgbClr val="242424"/>
                </a:solidFill>
                <a:effectLst/>
                <a:latin typeface="Calibri" panose="020F0502020204030204" pitchFamily="34" charset="0"/>
              </a:rPr>
              <a:t>Surg</a:t>
            </a:r>
            <a:r>
              <a:rPr lang="es-ES" b="0" i="0" dirty="0">
                <a:solidFill>
                  <a:srgbClr val="242424"/>
                </a:solidFill>
                <a:effectLst/>
                <a:latin typeface="Calibri" panose="020F0502020204030204" pitchFamily="34" charset="0"/>
              </a:rPr>
              <a:t> Br. 2003</a:t>
            </a:r>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16</a:t>
            </a:fld>
            <a:endParaRPr lang="es-ES"/>
          </a:p>
        </p:txBody>
      </p:sp>
    </p:spTree>
    <p:extLst>
      <p:ext uri="{BB962C8B-B14F-4D97-AF65-F5344CB8AC3E}">
        <p14:creationId xmlns:p14="http://schemas.microsoft.com/office/powerpoint/2010/main" val="25932186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18</a:t>
            </a:fld>
            <a:endParaRPr lang="es-ES"/>
          </a:p>
        </p:txBody>
      </p:sp>
    </p:spTree>
    <p:extLst>
      <p:ext uri="{BB962C8B-B14F-4D97-AF65-F5344CB8AC3E}">
        <p14:creationId xmlns:p14="http://schemas.microsoft.com/office/powerpoint/2010/main" val="367196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49A9353C-8CF0-4EE1-AE38-84099A2713B3}" type="slidenum">
              <a:rPr lang="es-ES" smtClean="0"/>
              <a:t>19</a:t>
            </a:fld>
            <a:endParaRPr lang="es-ES"/>
          </a:p>
        </p:txBody>
      </p:sp>
    </p:spTree>
    <p:extLst>
      <p:ext uri="{BB962C8B-B14F-4D97-AF65-F5344CB8AC3E}">
        <p14:creationId xmlns:p14="http://schemas.microsoft.com/office/powerpoint/2010/main" val="13383035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C723A9-2EFC-4F95-8A19-E8334266FD1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89779538-5CD9-43F2-A889-B87D38E82DA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C55D7712-39DD-4607-BE35-6847BC627C36}"/>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330D6CD2-740C-47B6-B3B1-C2FDE226291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BC7E2AC-8CE6-4B8C-A2D2-7A36D5944720}"/>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23394884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0BE7EB-EA23-49C5-B7C3-FF16132D9568}"/>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3E0836A-A404-4DC4-8623-2F628CB05593}"/>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2AD2522-B648-468B-898B-A387979CED34}"/>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836A8D04-775A-4521-9FEC-ED7E5C04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C824701-DF06-4A21-99D2-98B193B8E138}"/>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778881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7BE4F74-8B7F-4993-8915-EBEE5D4D8D1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D4DEB41D-3CD5-4452-9F88-C1492B1991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C4054A6-B7E7-490E-BE90-FBB4190DBEB0}"/>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516454FA-E4BC-4183-A987-295AF05F6C1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772AC73-9846-44F8-ACA5-F1634D522FD4}"/>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909431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A5DD3A9-DB71-4249-92B6-5A0FDF657D5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FEA0775-0D6A-48BF-A4CB-4859DB118B58}"/>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B752758-88FA-4E86-88C7-A48E74BDCB1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69EF4DD-D91E-4938-B977-B5BFF77A96E2}"/>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6" name="Marcador de pie de página 5">
            <a:extLst>
              <a:ext uri="{FF2B5EF4-FFF2-40B4-BE49-F238E27FC236}">
                <a16:creationId xmlns:a16="http://schemas.microsoft.com/office/drawing/2014/main" id="{CC24B437-0CD2-4E56-BDFB-0C8431C7287D}"/>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DEA8DD-404B-4860-85E4-C32FBFA240FD}"/>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3321715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717C09-115A-4093-B00F-22226E1F256A}"/>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CB65A40-13C3-4447-A10C-249CC09491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6DD96C75-3946-4EEB-B40C-ACC060017CF7}"/>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92AA0BAD-3449-4314-AEF0-F4D3E64162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7C7A6D49-6E53-429D-B2B7-B0531CF2923B}"/>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9DC9430A-735C-425F-84A6-417046DF8E96}"/>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8" name="Marcador de pie de página 7">
            <a:extLst>
              <a:ext uri="{FF2B5EF4-FFF2-40B4-BE49-F238E27FC236}">
                <a16:creationId xmlns:a16="http://schemas.microsoft.com/office/drawing/2014/main" id="{C013F1CD-DA17-4BBD-9E5B-C260F0803C10}"/>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1EDD34CF-BF7C-4403-96FF-6B1127DB2367}"/>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24784222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02A731-B7A3-4B8B-9E94-FCE71FF7AC9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D39833A7-0B37-47D5-9CE1-6E4C6F311FE8}"/>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4" name="Marcador de pie de página 3">
            <a:extLst>
              <a:ext uri="{FF2B5EF4-FFF2-40B4-BE49-F238E27FC236}">
                <a16:creationId xmlns:a16="http://schemas.microsoft.com/office/drawing/2014/main" id="{8EB29177-3DED-4D72-9852-29E9411B9B2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162A934A-7278-45E9-855C-CB0E11603A0E}"/>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9458799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B77C0F92-C400-42B2-837C-FC074ABE5B2F}"/>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3" name="Marcador de pie de página 2">
            <a:extLst>
              <a:ext uri="{FF2B5EF4-FFF2-40B4-BE49-F238E27FC236}">
                <a16:creationId xmlns:a16="http://schemas.microsoft.com/office/drawing/2014/main" id="{447C5D0B-AFBA-425F-9C93-D8A7B6207E3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E36280F4-5FA1-44B1-897D-FDFB90BBCA3B}"/>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2948540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CDD9CD-B11C-459C-876D-93B9EB94145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19DC063-0BB2-4E72-9ED3-431CA2A49D6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C6F06E01-1C5B-44AE-9CC9-D7AD54D71F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5DAB4C3-C7F8-4765-A1FF-70E07A1B8912}"/>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6" name="Marcador de pie de página 5">
            <a:extLst>
              <a:ext uri="{FF2B5EF4-FFF2-40B4-BE49-F238E27FC236}">
                <a16:creationId xmlns:a16="http://schemas.microsoft.com/office/drawing/2014/main" id="{395CFC33-436C-4F03-929F-E806C381C7D6}"/>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5A0BD64-9A23-4056-BD76-FAC6D06A2736}"/>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33675597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4F4A0-0FE6-44C5-966A-C3E29120C54D}"/>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F0D6E83A-4D4D-4267-B489-B53E393472F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F699C5D-B716-44AF-BA3B-CB1679E4FC4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0A26051C-7014-461A-B5F5-CFB66A7D27B7}"/>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6" name="Marcador de pie de página 5">
            <a:extLst>
              <a:ext uri="{FF2B5EF4-FFF2-40B4-BE49-F238E27FC236}">
                <a16:creationId xmlns:a16="http://schemas.microsoft.com/office/drawing/2014/main" id="{2EA72645-54C4-4499-AD35-CBF90ABC015F}"/>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80C949E-3308-4CCF-BA80-416B56EC500A}"/>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858408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8CD5B32-5E68-4174-9CBA-8810F7976C8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8C4BF8C5-2F2F-48DE-ACB3-AC76F3938F1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85F76C0-C067-478A-BBB3-76211517B53E}"/>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A123DC46-3FA7-4949-85FC-CE02F440820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B5C8A16-DB67-4A8E-876E-4A17F97438DF}"/>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677113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0900E58-06B3-4E1C-A1F0-63EB9AB7D33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F8DF28B-8612-46B9-BDEE-16498783AB14}"/>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E9DA14E7-CB66-4520-B304-F751E38FE6C3}"/>
              </a:ext>
            </a:extLst>
          </p:cNvPr>
          <p:cNvSpPr>
            <a:spLocks noGrp="1"/>
          </p:cNvSpPr>
          <p:nvPr>
            <p:ph type="dt" sz="half" idx="10"/>
          </p:nvPr>
        </p:nvSpPr>
        <p:spPr/>
        <p:txBody>
          <a:body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FA0D39E5-27F1-4D8D-A584-8C11C62B9834}"/>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3D8A0E-A9B4-4665-937B-53ED6C6E1F4F}"/>
              </a:ext>
            </a:extLst>
          </p:cNvPr>
          <p:cNvSpPr>
            <a:spLocks noGrp="1"/>
          </p:cNvSpPr>
          <p:nvPr>
            <p:ph type="sldNum" sz="quarter" idx="12"/>
          </p:nvPr>
        </p:nvSpPr>
        <p:spPr/>
        <p:txBody>
          <a:bodyPr/>
          <a:lstStyle/>
          <a:p>
            <a:fld id="{C8D16B42-A677-4CE0-A4C0-03E8E18B48B6}" type="slidenum">
              <a:rPr lang="es-ES" smtClean="0"/>
              <a:t>‹Nº›</a:t>
            </a:fld>
            <a:endParaRPr lang="es-ES"/>
          </a:p>
        </p:txBody>
      </p:sp>
    </p:spTree>
    <p:extLst>
      <p:ext uri="{BB962C8B-B14F-4D97-AF65-F5344CB8AC3E}">
        <p14:creationId xmlns:p14="http://schemas.microsoft.com/office/powerpoint/2010/main" val="16992851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23561E5-552E-4728-8D82-5C3AB5C12D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A12F2FB4-697C-4BE6-B5F3-B859AF34DE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BD1ECABF-86BC-4322-AB29-14933AD373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FEE853-B4B3-4925-AD08-80F561CB3726}" type="datetimeFigureOut">
              <a:rPr lang="es-ES" smtClean="0"/>
              <a:t>16/04/2025</a:t>
            </a:fld>
            <a:endParaRPr lang="es-ES"/>
          </a:p>
        </p:txBody>
      </p:sp>
      <p:sp>
        <p:nvSpPr>
          <p:cNvPr id="5" name="Marcador de pie de página 4">
            <a:extLst>
              <a:ext uri="{FF2B5EF4-FFF2-40B4-BE49-F238E27FC236}">
                <a16:creationId xmlns:a16="http://schemas.microsoft.com/office/drawing/2014/main" id="{8FFFCE44-16E0-46DB-846F-625E894EE5D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39BC6B6D-A63A-4F53-A004-E474E0FD045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D16B42-A677-4CE0-A4C0-03E8E18B48B6}" type="slidenum">
              <a:rPr lang="es-ES" smtClean="0"/>
              <a:t>‹Nº›</a:t>
            </a:fld>
            <a:endParaRPr lang="es-ES"/>
          </a:p>
        </p:txBody>
      </p:sp>
    </p:spTree>
    <p:extLst>
      <p:ext uri="{BB962C8B-B14F-4D97-AF65-F5344CB8AC3E}">
        <p14:creationId xmlns:p14="http://schemas.microsoft.com/office/powerpoint/2010/main" val="10641850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png"/><Relationship Id="rId7" Type="http://schemas.microsoft.com/office/2007/relationships/hdphoto" Target="../media/hdphoto2.wdp"/><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7" Type="http://schemas.microsoft.com/office/2007/relationships/hdphoto" Target="../media/hdphoto3.wdp"/><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13.png"/><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9.png"/></Relationships>
</file>

<file path=ppt/slides/_rels/slide8.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4.mp4"/><Relationship Id="rId1" Type="http://schemas.microsoft.com/office/2007/relationships/media" Target="../media/media4.mp4"/><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5.mp4"/><Relationship Id="rId1" Type="http://schemas.microsoft.com/office/2007/relationships/media" Target="../media/media5.mp4"/><Relationship Id="rId5" Type="http://schemas.openxmlformats.org/officeDocument/2006/relationships/image" Target="../media/image24.png"/><Relationship Id="rId4"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image" Target="../media/image35.pn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0" Type="http://schemas.openxmlformats.org/officeDocument/2006/relationships/image" Target="../media/image32.svg"/><Relationship Id="rId4" Type="http://schemas.openxmlformats.org/officeDocument/2006/relationships/image" Target="../media/image26.svg"/><Relationship Id="rId9"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8" Type="http://schemas.openxmlformats.org/officeDocument/2006/relationships/image" Target="../media/image30.svg"/><Relationship Id="rId13" Type="http://schemas.openxmlformats.org/officeDocument/2006/relationships/diagramData" Target="../diagrams/data1.xml"/><Relationship Id="rId18" Type="http://schemas.openxmlformats.org/officeDocument/2006/relationships/image" Target="../media/image16.jpeg"/><Relationship Id="rId3" Type="http://schemas.openxmlformats.org/officeDocument/2006/relationships/image" Target="../media/image25.png"/><Relationship Id="rId7" Type="http://schemas.openxmlformats.org/officeDocument/2006/relationships/image" Target="../media/image29.png"/><Relationship Id="rId12" Type="http://schemas.openxmlformats.org/officeDocument/2006/relationships/image" Target="../media/image34.svg"/><Relationship Id="rId17" Type="http://schemas.microsoft.com/office/2007/relationships/diagramDrawing" Target="../diagrams/drawing1.xml"/><Relationship Id="rId2" Type="http://schemas.openxmlformats.org/officeDocument/2006/relationships/notesSlide" Target="../notesSlides/notesSlide8.xml"/><Relationship Id="rId16" Type="http://schemas.openxmlformats.org/officeDocument/2006/relationships/diagramColors" Target="../diagrams/colors1.xml"/><Relationship Id="rId1" Type="http://schemas.openxmlformats.org/officeDocument/2006/relationships/slideLayout" Target="../slideLayouts/slideLayout2.xml"/><Relationship Id="rId6" Type="http://schemas.openxmlformats.org/officeDocument/2006/relationships/image" Target="../media/image28.svg"/><Relationship Id="rId11" Type="http://schemas.openxmlformats.org/officeDocument/2006/relationships/image" Target="../media/image33.png"/><Relationship Id="rId5" Type="http://schemas.openxmlformats.org/officeDocument/2006/relationships/image" Target="../media/image27.png"/><Relationship Id="rId15" Type="http://schemas.openxmlformats.org/officeDocument/2006/relationships/diagramQuickStyle" Target="../diagrams/quickStyle1.xml"/><Relationship Id="rId10" Type="http://schemas.openxmlformats.org/officeDocument/2006/relationships/image" Target="../media/image32.svg"/><Relationship Id="rId19" Type="http://schemas.openxmlformats.org/officeDocument/2006/relationships/image" Target="../media/image17.png"/><Relationship Id="rId4" Type="http://schemas.openxmlformats.org/officeDocument/2006/relationships/image" Target="../media/image26.svg"/><Relationship Id="rId9" Type="http://schemas.openxmlformats.org/officeDocument/2006/relationships/image" Target="../media/image31.png"/><Relationship Id="rId14" Type="http://schemas.openxmlformats.org/officeDocument/2006/relationships/diagramLayout" Target="../diagrams/layout1.xml"/></Relationships>
</file>

<file path=ppt/slides/_rels/slide16.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image" Target="../media/image16.jpe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2.xml"/><Relationship Id="rId5" Type="http://schemas.microsoft.com/office/2007/relationships/hdphoto" Target="../media/hdphoto2.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Arthrex - Centerline™ Endoscopic Carpal Tunnel Release System">
            <a:extLst>
              <a:ext uri="{FF2B5EF4-FFF2-40B4-BE49-F238E27FC236}">
                <a16:creationId xmlns:a16="http://schemas.microsoft.com/office/drawing/2014/main" id="{11F1B071-3DE8-416C-88D2-D8C629341D15}"/>
              </a:ext>
            </a:extLst>
          </p:cNvPr>
          <p:cNvPicPr>
            <a:picLocks noChangeAspect="1" noChangeArrowheads="1"/>
          </p:cNvPicPr>
          <p:nvPr/>
        </p:nvPicPr>
        <p:blipFill>
          <a:blip r:embed="rId3">
            <a:extLst>
              <a:ext uri="{BEBA8EAE-BF5A-486C-A8C5-ECC9F3942E4B}">
                <a14:imgProps xmlns:a14="http://schemas.microsoft.com/office/drawing/2010/main">
                  <a14:imgLayer r:embed="rId4">
                    <a14:imgEffect>
                      <a14:backgroundRemoval t="5639" b="96241" l="9916" r="97257">
                        <a14:foregroundMark x1="76160" y1="11278" x2="76160" y2="11278"/>
                        <a14:foregroundMark x1="78903" y1="10526" x2="78903" y2="10526"/>
                        <a14:foregroundMark x1="82278" y1="9023" x2="82278" y2="9023"/>
                        <a14:foregroundMark x1="91350" y1="83459" x2="91350" y2="83459"/>
                        <a14:foregroundMark x1="94304" y1="81955" x2="95570" y2="81955"/>
                        <a14:foregroundMark x1="97679" y1="73684" x2="97679" y2="73684"/>
                        <a14:foregroundMark x1="84599" y1="96241" x2="84599" y2="96241"/>
                        <a14:foregroundMark x1="73207" y1="14286" x2="73207" y2="14286"/>
                        <a14:foregroundMark x1="75105" y1="14286" x2="75105" y2="14286"/>
                        <a14:foregroundMark x1="84810" y1="5639" x2="84810" y2="5639"/>
                      </a14:backgroundRemoval>
                    </a14:imgEffect>
                  </a14:imgLayer>
                </a14:imgProps>
              </a:ext>
              <a:ext uri="{28A0092B-C50C-407E-A947-70E740481C1C}">
                <a14:useLocalDpi xmlns:a14="http://schemas.microsoft.com/office/drawing/2010/main" val="0"/>
              </a:ext>
            </a:extLst>
          </a:blip>
          <a:srcRect/>
          <a:stretch>
            <a:fillRect/>
          </a:stretch>
        </p:blipFill>
        <p:spPr bwMode="auto">
          <a:xfrm>
            <a:off x="7236832" y="2229734"/>
            <a:ext cx="4955168" cy="2780749"/>
          </a:xfrm>
          <a:prstGeom prst="rect">
            <a:avLst/>
          </a:prstGeom>
          <a:noFill/>
          <a:extLst>
            <a:ext uri="{909E8E84-426E-40DD-AFC4-6F175D3DCCD1}">
              <a14:hiddenFill xmlns:a14="http://schemas.microsoft.com/office/drawing/2010/main">
                <a:solidFill>
                  <a:srgbClr val="FFFFFF"/>
                </a:solidFill>
              </a14:hiddenFill>
            </a:ext>
          </a:extLst>
        </p:spPr>
      </p:pic>
      <p:sp>
        <p:nvSpPr>
          <p:cNvPr id="14" name="Title 1">
            <a:extLst>
              <a:ext uri="{FF2B5EF4-FFF2-40B4-BE49-F238E27FC236}">
                <a16:creationId xmlns:a16="http://schemas.microsoft.com/office/drawing/2014/main" id="{7677F036-DC6E-432D-93F4-0D58646DE3B2}"/>
              </a:ext>
            </a:extLst>
          </p:cNvPr>
          <p:cNvSpPr txBox="1">
            <a:spLocks/>
          </p:cNvSpPr>
          <p:nvPr/>
        </p:nvSpPr>
        <p:spPr>
          <a:xfrm>
            <a:off x="3543097" y="438890"/>
            <a:ext cx="8577470" cy="18145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s-ES" sz="4800" b="1" dirty="0">
                <a:solidFill>
                  <a:srgbClr val="003300"/>
                </a:solidFill>
                <a:latin typeface="Calibri" panose="020F0502020204030204" pitchFamily="34" charset="0"/>
                <a:ea typeface="Calibri" panose="020F0502020204030204" pitchFamily="34" charset="0"/>
                <a:cs typeface="Times New Roman" panose="02020603050405020304" pitchFamily="18" charset="0"/>
              </a:rPr>
              <a:t>Cirugía Endoscópica del STC </a:t>
            </a:r>
            <a:endParaRPr lang="en-US" sz="4800" b="1" dirty="0">
              <a:solidFill>
                <a:srgbClr val="003300"/>
              </a:solidFill>
              <a:latin typeface="Arial" panose="020B0604020202020204" pitchFamily="34" charset="0"/>
              <a:cs typeface="Arial" panose="020B0604020202020204" pitchFamily="34" charset="0"/>
            </a:endParaRPr>
          </a:p>
        </p:txBody>
      </p:sp>
      <p:sp>
        <p:nvSpPr>
          <p:cNvPr id="15" name="5 Marcador de texto">
            <a:extLst>
              <a:ext uri="{FF2B5EF4-FFF2-40B4-BE49-F238E27FC236}">
                <a16:creationId xmlns:a16="http://schemas.microsoft.com/office/drawing/2014/main" id="{917FD79D-B55A-42F6-9874-566CB81209BE}"/>
              </a:ext>
            </a:extLst>
          </p:cNvPr>
          <p:cNvSpPr txBox="1">
            <a:spLocks/>
          </p:cNvSpPr>
          <p:nvPr/>
        </p:nvSpPr>
        <p:spPr>
          <a:xfrm>
            <a:off x="3515544" y="5629295"/>
            <a:ext cx="3974592" cy="914400"/>
          </a:xfrm>
          <a:prstGeom prst="rect">
            <a:avLst/>
          </a:prstGeom>
        </p:spPr>
        <p:txBody>
          <a:bodyPr vert="horz">
            <a:normAutofit fontScale="92500"/>
          </a:bodyPr>
          <a:lstStyle>
            <a:lvl1pPr marL="0" indent="0" algn="r" rtl="0" eaLnBrk="1" latinLnBrk="0" hangingPunct="1">
              <a:spcBef>
                <a:spcPts val="400"/>
              </a:spcBef>
              <a:spcAft>
                <a:spcPts val="0"/>
              </a:spcAft>
              <a:buClr>
                <a:schemeClr val="accent1"/>
              </a:buClr>
              <a:buSzPct val="68000"/>
              <a:buFont typeface="Wingdings 3"/>
              <a:buNone/>
              <a:defRPr kumimoji="0" sz="16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None/>
              <a:defRPr kumimoji="0" sz="12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None/>
              <a:defRPr kumimoji="0" sz="10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None/>
              <a:defRPr kumimoji="0" sz="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None/>
              <a:defRPr kumimoji="0" sz="9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pPr marL="0" marR="0" lvl="0" indent="0" algn="l" defTabSz="914400" rtl="0" eaLnBrk="1" fontAlgn="auto" latinLnBrk="0" hangingPunct="1">
              <a:lnSpc>
                <a:spcPct val="90000"/>
              </a:lnSpc>
              <a:spcBef>
                <a:spcPct val="20000"/>
              </a:spcBef>
              <a:spcAft>
                <a:spcPts val="0"/>
              </a:spcAft>
              <a:buClr>
                <a:srgbClr val="A28E6A"/>
              </a:buClr>
              <a:buSzPct val="95000"/>
              <a:buFont typeface="Wingdings 3"/>
              <a:buNone/>
              <a:tabLst/>
              <a:defRPr/>
            </a:pPr>
            <a:r>
              <a:rPr kumimoji="0" lang="es-ES_tradnl" sz="2400" b="1"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itchFamily="34" charset="0"/>
                <a:ea typeface="+mn-ea"/>
                <a:cs typeface="+mn-cs"/>
              </a:rPr>
              <a:t>Eduardo Vaquero Cervino</a:t>
            </a:r>
          </a:p>
          <a:p>
            <a:pPr marL="0" marR="0" lvl="0" indent="0" algn="l" defTabSz="914400" rtl="0" eaLnBrk="1" fontAlgn="auto" latinLnBrk="0" hangingPunct="1">
              <a:lnSpc>
                <a:spcPct val="90000"/>
              </a:lnSpc>
              <a:spcBef>
                <a:spcPct val="20000"/>
              </a:spcBef>
              <a:spcAft>
                <a:spcPts val="0"/>
              </a:spcAft>
              <a:buClr>
                <a:srgbClr val="A28E6A"/>
              </a:buClr>
              <a:buSzPct val="95000"/>
              <a:buFont typeface="Wingdings 3"/>
              <a:buNone/>
              <a:tabLst/>
              <a:defRPr/>
            </a:pPr>
            <a:r>
              <a:rPr kumimoji="0" lang="es-ES_tradnl" sz="2400" b="0" i="0" u="none" strike="noStrike" kern="1200" cap="none" spc="0" normalizeH="0" baseline="0" noProof="0" dirty="0">
                <a:ln>
                  <a:noFill/>
                </a:ln>
                <a:solidFill>
                  <a:srgbClr val="C00000"/>
                </a:solidFill>
                <a:effectLst>
                  <a:outerShdw blurRad="38100" dist="38100" dir="2700000" algn="tl">
                    <a:srgbClr val="000000">
                      <a:alpha val="43137"/>
                    </a:srgbClr>
                  </a:outerShdw>
                </a:effectLst>
                <a:uLnTx/>
                <a:uFillTx/>
                <a:latin typeface="Arial Narrow" pitchFamily="34" charset="0"/>
                <a:ea typeface="+mn-ea"/>
                <a:cs typeface="+mn-cs"/>
              </a:rPr>
              <a:t>Servicio de COT - Unidad de Mano</a:t>
            </a:r>
          </a:p>
          <a:p>
            <a:pPr marL="0" marR="0" lvl="0" indent="0" algn="r" defTabSz="914400" rtl="0" eaLnBrk="1" fontAlgn="auto" latinLnBrk="0" hangingPunct="1">
              <a:lnSpc>
                <a:spcPct val="100000"/>
              </a:lnSpc>
              <a:spcBef>
                <a:spcPts val="400"/>
              </a:spcBef>
              <a:spcAft>
                <a:spcPts val="0"/>
              </a:spcAft>
              <a:buClr>
                <a:srgbClr val="D34817"/>
              </a:buClr>
              <a:buSzPct val="68000"/>
              <a:buFont typeface="Wingdings 3"/>
              <a:buNone/>
              <a:tabLst/>
              <a:defRPr/>
            </a:pPr>
            <a:endParaRPr kumimoji="0" lang="es-ES" sz="1600" b="0" i="0" u="none" strike="noStrike" kern="1200" cap="none" spc="0" normalizeH="0" baseline="0" noProof="0" dirty="0">
              <a:ln>
                <a:noFill/>
              </a:ln>
              <a:solidFill>
                <a:sysClr val="windowText" lastClr="000000"/>
              </a:solidFill>
              <a:effectLst/>
              <a:uLnTx/>
              <a:uFillTx/>
              <a:latin typeface="Lucida Sans Unicode"/>
              <a:ea typeface="+mn-ea"/>
              <a:cs typeface="+mn-cs"/>
            </a:endParaRPr>
          </a:p>
        </p:txBody>
      </p:sp>
      <p:sp>
        <p:nvSpPr>
          <p:cNvPr id="16" name="3 Rectángulo">
            <a:extLst>
              <a:ext uri="{FF2B5EF4-FFF2-40B4-BE49-F238E27FC236}">
                <a16:creationId xmlns:a16="http://schemas.microsoft.com/office/drawing/2014/main" id="{10EBF1FF-3B7C-4C8D-8F1B-9F304B57C18F}"/>
              </a:ext>
            </a:extLst>
          </p:cNvPr>
          <p:cNvSpPr/>
          <p:nvPr/>
        </p:nvSpPr>
        <p:spPr>
          <a:xfrm>
            <a:off x="9447489" y="5994378"/>
            <a:ext cx="4572000" cy="424732"/>
          </a:xfrm>
          <a:prstGeom prst="rect">
            <a:avLst/>
          </a:prstGeom>
        </p:spPr>
        <p:txBody>
          <a:bodyPr>
            <a:spAutoFit/>
          </a:bodyPr>
          <a:lstStyle/>
          <a:p>
            <a:pPr>
              <a:lnSpc>
                <a:spcPct val="90000"/>
              </a:lnSpc>
              <a:spcBef>
                <a:spcPct val="20000"/>
              </a:spcBef>
              <a:buClr>
                <a:srgbClr val="A28E6A"/>
              </a:buClr>
              <a:buSzPct val="95000"/>
              <a:defRPr/>
            </a:pPr>
            <a:r>
              <a:rPr lang="es-ES_tradnl" sz="2400" b="1" dirty="0">
                <a:solidFill>
                  <a:srgbClr val="C00000"/>
                </a:solidFill>
                <a:latin typeface="Arial Narrow" pitchFamily="34" charset="0"/>
              </a:rPr>
              <a:t>Hospital de VIGO</a:t>
            </a:r>
          </a:p>
        </p:txBody>
      </p:sp>
      <p:pic>
        <p:nvPicPr>
          <p:cNvPr id="17" name="Picture 4" descr="FREMAP - Mutua Colaboradora con la Seguridad Social nº 61">
            <a:extLst>
              <a:ext uri="{FF2B5EF4-FFF2-40B4-BE49-F238E27FC236}">
                <a16:creationId xmlns:a16="http://schemas.microsoft.com/office/drawing/2014/main" id="{A7D49D9A-EF55-4794-B0DF-338D2190A4E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6819"/>
          <a:stretch/>
        </p:blipFill>
        <p:spPr bwMode="auto">
          <a:xfrm>
            <a:off x="8706930" y="5368543"/>
            <a:ext cx="3026559" cy="838201"/>
          </a:xfrm>
          <a:prstGeom prst="rect">
            <a:avLst/>
          </a:prstGeom>
          <a:noFill/>
          <a:extLst>
            <a:ext uri="{909E8E84-426E-40DD-AFC4-6F175D3DCCD1}">
              <a14:hiddenFill xmlns:a14="http://schemas.microsoft.com/office/drawing/2010/main">
                <a:solidFill>
                  <a:srgbClr val="FFFFFF"/>
                </a:solidFill>
              </a14:hiddenFill>
            </a:ext>
          </a:extLst>
        </p:spPr>
      </p:pic>
      <p:pic>
        <p:nvPicPr>
          <p:cNvPr id="18" name="Imagen 17">
            <a:extLst>
              <a:ext uri="{FF2B5EF4-FFF2-40B4-BE49-F238E27FC236}">
                <a16:creationId xmlns:a16="http://schemas.microsoft.com/office/drawing/2014/main" id="{C6B316F8-19EF-404E-B985-0BA195EDFB6D}"/>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5510" b="96694" l="5942" r="92162">
                        <a14:foregroundMark x1="44880" y1="6061" x2="44880" y2="6061"/>
                        <a14:foregroundMark x1="45891" y1="5647" x2="45891" y2="5647"/>
                        <a14:foregroundMark x1="45638" y1="93251" x2="45638" y2="93251"/>
                        <a14:foregroundMark x1="28066" y1="86364" x2="28066" y2="86364"/>
                        <a14:foregroundMark x1="50190" y1="86364" x2="50190" y2="86364"/>
                        <a14:foregroundMark x1="92288" y1="53444" x2="92288" y2="53444"/>
                        <a14:foregroundMark x1="5942" y1="49725" x2="5942" y2="49725"/>
                        <a14:foregroundMark x1="41719" y1="84848" x2="41719" y2="84848"/>
                        <a14:foregroundMark x1="38180" y1="89118" x2="38180" y2="89118"/>
                        <a14:foregroundMark x1="38180" y1="89118" x2="38180" y2="89118"/>
                        <a14:foregroundMark x1="37547" y1="84160" x2="37547" y2="84160"/>
                        <a14:foregroundMark x1="37168" y1="82920" x2="37168" y2="82920"/>
                        <a14:foregroundMark x1="35019" y1="82920" x2="53603" y2="93251"/>
                        <a14:foregroundMark x1="53603" y1="93251" x2="38053" y2="76860"/>
                        <a14:foregroundMark x1="38053" y1="76860" x2="31606" y2="80716"/>
                        <a14:foregroundMark x1="43489" y1="96694" x2="43489" y2="96694"/>
                        <a14:foregroundMark x1="46650" y1="96694" x2="46650" y2="96694"/>
                        <a14:foregroundMark x1="24526" y1="90634" x2="24526" y2="90634"/>
                        <a14:foregroundMark x1="23135" y1="91736" x2="23135" y2="91736"/>
                        <a14:foregroundMark x1="21745" y1="91736" x2="21745" y2="91736"/>
                        <a14:foregroundMark x1="21745" y1="91736" x2="21745" y2="91736"/>
                        <a14:foregroundMark x1="21365" y1="92149" x2="21365" y2="92149"/>
                        <a14:foregroundMark x1="22124" y1="92149" x2="22124" y2="92149"/>
                        <a14:foregroundMark x1="23894" y1="90634" x2="23894" y2="90634"/>
                        <a14:foregroundMark x1="23894" y1="94766" x2="23894" y2="94766"/>
                      </a14:backgroundRemoval>
                    </a14:imgEffect>
                  </a14:imgLayer>
                </a14:imgProps>
              </a:ext>
            </a:extLst>
          </a:blip>
          <a:stretch>
            <a:fillRect/>
          </a:stretch>
        </p:blipFill>
        <p:spPr>
          <a:xfrm>
            <a:off x="4220788" y="1671907"/>
            <a:ext cx="3974592" cy="3647982"/>
          </a:xfrm>
          <a:prstGeom prst="rect">
            <a:avLst/>
          </a:prstGeom>
        </p:spPr>
      </p:pic>
      <p:pic>
        <p:nvPicPr>
          <p:cNvPr id="19" name="Imagen 18">
            <a:extLst>
              <a:ext uri="{FF2B5EF4-FFF2-40B4-BE49-F238E27FC236}">
                <a16:creationId xmlns:a16="http://schemas.microsoft.com/office/drawing/2014/main" id="{8D8A9DFC-B5A2-4047-830F-801E06BCC4A0}"/>
              </a:ext>
            </a:extLst>
          </p:cNvPr>
          <p:cNvPicPr>
            <a:picLocks noChangeAspect="1"/>
          </p:cNvPicPr>
          <p:nvPr/>
        </p:nvPicPr>
        <p:blipFill>
          <a:blip r:embed="rId8"/>
          <a:stretch>
            <a:fillRect/>
          </a:stretch>
        </p:blipFill>
        <p:spPr>
          <a:xfrm>
            <a:off x="-34609" y="-3439"/>
            <a:ext cx="3197733" cy="6874530"/>
          </a:xfrm>
          <a:prstGeom prst="rect">
            <a:avLst/>
          </a:prstGeom>
        </p:spPr>
      </p:pic>
      <p:pic>
        <p:nvPicPr>
          <p:cNvPr id="21" name="Imagen 20">
            <a:extLst>
              <a:ext uri="{FF2B5EF4-FFF2-40B4-BE49-F238E27FC236}">
                <a16:creationId xmlns:a16="http://schemas.microsoft.com/office/drawing/2014/main" id="{2C638AF6-42C6-4F0F-9C94-82448502531F}"/>
              </a:ext>
            </a:extLst>
          </p:cNvPr>
          <p:cNvPicPr>
            <a:picLocks noChangeAspect="1"/>
          </p:cNvPicPr>
          <p:nvPr/>
        </p:nvPicPr>
        <p:blipFill rotWithShape="1">
          <a:blip r:embed="rId8"/>
          <a:srcRect l="88048"/>
          <a:stretch/>
        </p:blipFill>
        <p:spPr>
          <a:xfrm rot="16200000">
            <a:off x="7243159" y="-4095225"/>
            <a:ext cx="395104" cy="8585555"/>
          </a:xfrm>
          <a:prstGeom prst="rect">
            <a:avLst/>
          </a:prstGeom>
        </p:spPr>
      </p:pic>
    </p:spTree>
    <p:extLst>
      <p:ext uri="{BB962C8B-B14F-4D97-AF65-F5344CB8AC3E}">
        <p14:creationId xmlns:p14="http://schemas.microsoft.com/office/powerpoint/2010/main" val="3222399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5918B130-E310-4080-BDFE-08A7BAC2A04B}"/>
              </a:ext>
            </a:extLst>
          </p:cNvPr>
          <p:cNvPicPr>
            <a:picLocks noChangeAspect="1"/>
          </p:cNvPicPr>
          <p:nvPr/>
        </p:nvPicPr>
        <p:blipFill>
          <a:blip r:embed="rId3"/>
          <a:stretch>
            <a:fillRect/>
          </a:stretch>
        </p:blipFill>
        <p:spPr>
          <a:xfrm>
            <a:off x="13223500" y="1700843"/>
            <a:ext cx="5615559" cy="2876421"/>
          </a:xfrm>
          <a:prstGeom prst="rect">
            <a:avLst/>
          </a:prstGeom>
        </p:spPr>
      </p:pic>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1" y="1579418"/>
            <a:ext cx="1447799" cy="581891"/>
          </a:xfrm>
        </p:spPr>
        <p:txBody>
          <a:bodyPr>
            <a:normAutofit/>
          </a:bodyPr>
          <a:lstStyle/>
          <a:p>
            <a:pPr marL="0" indent="0">
              <a:buNone/>
            </a:pPr>
            <a:r>
              <a:rPr lang="en-US" sz="3200" dirty="0"/>
              <a:t>1989</a:t>
            </a:r>
          </a:p>
        </p:txBody>
      </p:sp>
      <p:pic>
        <p:nvPicPr>
          <p:cNvPr id="9" name="Imagen 8">
            <a:extLst>
              <a:ext uri="{FF2B5EF4-FFF2-40B4-BE49-F238E27FC236}">
                <a16:creationId xmlns:a16="http://schemas.microsoft.com/office/drawing/2014/main" id="{F26CE6A6-186E-4708-A9DF-218ED5EC4969}"/>
              </a:ext>
            </a:extLst>
          </p:cNvPr>
          <p:cNvPicPr>
            <a:picLocks noChangeAspect="1"/>
          </p:cNvPicPr>
          <p:nvPr/>
        </p:nvPicPr>
        <p:blipFill>
          <a:blip r:embed="rId4">
            <a:clrChange>
              <a:clrFrom>
                <a:srgbClr val="FFFFFF"/>
              </a:clrFrom>
              <a:clrTo>
                <a:srgbClr val="FFFFFF">
                  <a:alpha val="0"/>
                </a:srgbClr>
              </a:clrTo>
            </a:clrChange>
          </a:blip>
          <a:stretch>
            <a:fillRect/>
          </a:stretch>
        </p:blipFill>
        <p:spPr>
          <a:xfrm>
            <a:off x="1429740" y="1138165"/>
            <a:ext cx="4111093" cy="3652021"/>
          </a:xfrm>
          <a:prstGeom prst="rect">
            <a:avLst/>
          </a:prstGeo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Introducción</a:t>
            </a:r>
          </a:p>
        </p:txBody>
      </p:sp>
      <p:pic>
        <p:nvPicPr>
          <p:cNvPr id="6" name="Imagen 5">
            <a:extLst>
              <a:ext uri="{FF2B5EF4-FFF2-40B4-BE49-F238E27FC236}">
                <a16:creationId xmlns:a16="http://schemas.microsoft.com/office/drawing/2014/main" id="{A151C309-FFE9-4D1D-BDEC-04BC38D58809}"/>
              </a:ext>
            </a:extLst>
          </p:cNvPr>
          <p:cNvPicPr>
            <a:picLocks noChangeAspect="1"/>
          </p:cNvPicPr>
          <p:nvPr/>
        </p:nvPicPr>
        <p:blipFill>
          <a:blip r:embed="rId5">
            <a:clrChange>
              <a:clrFrom>
                <a:srgbClr val="FFFFFF"/>
              </a:clrFrom>
              <a:clrTo>
                <a:srgbClr val="FFFFFF">
                  <a:alpha val="0"/>
                </a:srgbClr>
              </a:clrTo>
            </a:clrChange>
          </a:blip>
          <a:stretch>
            <a:fillRect/>
          </a:stretch>
        </p:blipFill>
        <p:spPr>
          <a:xfrm rot="19795103">
            <a:off x="7399849" y="1585304"/>
            <a:ext cx="4058773" cy="3107498"/>
          </a:xfrm>
          <a:prstGeom prst="rect">
            <a:avLst/>
          </a:prstGeom>
        </p:spPr>
      </p:pic>
      <p:pic>
        <p:nvPicPr>
          <p:cNvPr id="8" name="Imagen 7">
            <a:extLst>
              <a:ext uri="{FF2B5EF4-FFF2-40B4-BE49-F238E27FC236}">
                <a16:creationId xmlns:a16="http://schemas.microsoft.com/office/drawing/2014/main" id="{ECFBF506-C6CB-4631-BF06-E8F9B0CA4311}"/>
              </a:ext>
            </a:extLst>
          </p:cNvPr>
          <p:cNvPicPr>
            <a:picLocks noChangeAspect="1"/>
          </p:cNvPicPr>
          <p:nvPr/>
        </p:nvPicPr>
        <p:blipFill>
          <a:blip r:embed="rId6"/>
          <a:stretch>
            <a:fillRect/>
          </a:stretch>
        </p:blipFill>
        <p:spPr>
          <a:xfrm>
            <a:off x="533748" y="4445866"/>
            <a:ext cx="5464653" cy="2251611"/>
          </a:xfrm>
          <a:prstGeom prst="rect">
            <a:avLst/>
          </a:prstGeom>
        </p:spPr>
      </p:pic>
      <p:pic>
        <p:nvPicPr>
          <p:cNvPr id="15" name="Imagen 14">
            <a:extLst>
              <a:ext uri="{FF2B5EF4-FFF2-40B4-BE49-F238E27FC236}">
                <a16:creationId xmlns:a16="http://schemas.microsoft.com/office/drawing/2014/main" id="{DCDF2DAF-1AAC-4D1D-BC02-DEA896A6466B}"/>
              </a:ext>
            </a:extLst>
          </p:cNvPr>
          <p:cNvPicPr>
            <a:picLocks noChangeAspect="1"/>
          </p:cNvPicPr>
          <p:nvPr/>
        </p:nvPicPr>
        <p:blipFill>
          <a:blip r:embed="rId7"/>
          <a:stretch>
            <a:fillRect/>
          </a:stretch>
        </p:blipFill>
        <p:spPr>
          <a:xfrm>
            <a:off x="6436825" y="4532495"/>
            <a:ext cx="5299991" cy="2206842"/>
          </a:xfrm>
          <a:prstGeom prst="rect">
            <a:avLst/>
          </a:prstGeom>
        </p:spPr>
      </p:pic>
      <p:sp>
        <p:nvSpPr>
          <p:cNvPr id="10" name="Marcador de contenido 2">
            <a:extLst>
              <a:ext uri="{FF2B5EF4-FFF2-40B4-BE49-F238E27FC236}">
                <a16:creationId xmlns:a16="http://schemas.microsoft.com/office/drawing/2014/main" id="{12B3C0C2-FB7D-483D-B873-7203AB103572}"/>
              </a:ext>
            </a:extLst>
          </p:cNvPr>
          <p:cNvSpPr txBox="1">
            <a:spLocks/>
          </p:cNvSpPr>
          <p:nvPr/>
        </p:nvSpPr>
        <p:spPr>
          <a:xfrm>
            <a:off x="6628384" y="1631571"/>
            <a:ext cx="1447799" cy="58189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t>1992</a:t>
            </a:r>
          </a:p>
        </p:txBody>
      </p:sp>
    </p:spTree>
    <p:extLst>
      <p:ext uri="{BB962C8B-B14F-4D97-AF65-F5344CB8AC3E}">
        <p14:creationId xmlns:p14="http://schemas.microsoft.com/office/powerpoint/2010/main" val="42927254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4" name="Imagen 13">
            <a:extLst>
              <a:ext uri="{FF2B5EF4-FFF2-40B4-BE49-F238E27FC236}">
                <a16:creationId xmlns:a16="http://schemas.microsoft.com/office/drawing/2014/main" id="{83BE2598-B53E-44F8-BAFC-8BA78CEA1792}"/>
              </a:ext>
            </a:extLst>
          </p:cNvPr>
          <p:cNvPicPr>
            <a:picLocks noChangeAspect="1"/>
          </p:cNvPicPr>
          <p:nvPr/>
        </p:nvPicPr>
        <p:blipFill>
          <a:blip r:embed="rId3"/>
          <a:stretch>
            <a:fillRect/>
          </a:stretch>
        </p:blipFill>
        <p:spPr>
          <a:xfrm>
            <a:off x="505111" y="3020092"/>
            <a:ext cx="6988146" cy="1607959"/>
          </a:xfrm>
          <a:prstGeom prst="rect">
            <a:avLst/>
          </a:prstGeom>
        </p:spPr>
      </p:pic>
      <p:pic>
        <p:nvPicPr>
          <p:cNvPr id="10" name="Imagen 9">
            <a:extLst>
              <a:ext uri="{FF2B5EF4-FFF2-40B4-BE49-F238E27FC236}">
                <a16:creationId xmlns:a16="http://schemas.microsoft.com/office/drawing/2014/main" id="{30790209-E094-44C9-96FA-FE400F36BF92}"/>
              </a:ext>
            </a:extLst>
          </p:cNvPr>
          <p:cNvPicPr>
            <a:picLocks noChangeAspect="1"/>
          </p:cNvPicPr>
          <p:nvPr/>
        </p:nvPicPr>
        <p:blipFill rotWithShape="1">
          <a:blip r:embed="rId4"/>
          <a:srcRect r="38709" b="22387"/>
          <a:stretch/>
        </p:blipFill>
        <p:spPr>
          <a:xfrm>
            <a:off x="1443414" y="3733601"/>
            <a:ext cx="5694686" cy="1563402"/>
          </a:xfrm>
          <a:prstGeom prst="rect">
            <a:avLst/>
          </a:prstGeo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68262"/>
            <a:ext cx="10515600" cy="1325563"/>
          </a:xfrm>
        </p:spPr>
        <p:txBody>
          <a:bodyPr/>
          <a:lstStyle/>
          <a:p>
            <a:r>
              <a:rPr lang="en-US" b="1" dirty="0">
                <a:solidFill>
                  <a:srgbClr val="002060"/>
                </a:solidFill>
              </a:rPr>
              <a:t>Proposal</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2968882" y="1183462"/>
            <a:ext cx="6988146" cy="1767235"/>
          </a:xfrm>
        </p:spPr>
        <p:txBody>
          <a:bodyPr>
            <a:normAutofit/>
          </a:bodyPr>
          <a:lstStyle/>
          <a:p>
            <a:pPr marL="0" indent="0" algn="ctr">
              <a:buNone/>
            </a:pPr>
            <a:r>
              <a:rPr lang="en-US" sz="3200" dirty="0"/>
              <a:t>Literature supports </a:t>
            </a:r>
            <a:r>
              <a:rPr lang="en-US" sz="3200" b="1" dirty="0"/>
              <a:t>EARLY RECOVERY </a:t>
            </a:r>
          </a:p>
          <a:p>
            <a:pPr marL="0" indent="0" algn="ctr">
              <a:buNone/>
            </a:pPr>
            <a:r>
              <a:rPr lang="en-US" sz="3200" dirty="0"/>
              <a:t>with </a:t>
            </a:r>
            <a:r>
              <a:rPr lang="en-US" sz="3200" b="1" dirty="0"/>
              <a:t>ENDOSCOPIC</a:t>
            </a:r>
            <a:r>
              <a:rPr lang="en-US" sz="3200" dirty="0"/>
              <a:t> </a:t>
            </a:r>
            <a:r>
              <a:rPr lang="en-US" sz="3200" b="1" dirty="0"/>
              <a:t>CTR</a:t>
            </a:r>
          </a:p>
          <a:p>
            <a:pPr marL="0" indent="0">
              <a:buNone/>
            </a:pPr>
            <a:r>
              <a:rPr lang="en-US" sz="3200" dirty="0"/>
              <a:t> </a:t>
            </a:r>
          </a:p>
        </p:txBody>
      </p:sp>
      <p:sp>
        <p:nvSpPr>
          <p:cNvPr id="9" name="Bocadillo nube: nube 8">
            <a:extLst>
              <a:ext uri="{FF2B5EF4-FFF2-40B4-BE49-F238E27FC236}">
                <a16:creationId xmlns:a16="http://schemas.microsoft.com/office/drawing/2014/main" id="{45D73174-B08F-4CEF-93DA-848B1F9380F3}"/>
              </a:ext>
            </a:extLst>
          </p:cNvPr>
          <p:cNvSpPr/>
          <p:nvPr/>
        </p:nvSpPr>
        <p:spPr>
          <a:xfrm>
            <a:off x="1171575" y="633412"/>
            <a:ext cx="10382249" cy="2219722"/>
          </a:xfrm>
          <a:prstGeom prst="cloudCallout">
            <a:avLst>
              <a:gd name="adj1" fmla="val 33648"/>
              <a:gd name="adj2" fmla="val 98163"/>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sz="3200" dirty="0">
              <a:solidFill>
                <a:schemeClr val="tx1"/>
              </a:solidFill>
            </a:endParaRPr>
          </a:p>
        </p:txBody>
      </p:sp>
      <p:pic>
        <p:nvPicPr>
          <p:cNvPr id="12" name="Imagen 11">
            <a:extLst>
              <a:ext uri="{FF2B5EF4-FFF2-40B4-BE49-F238E27FC236}">
                <a16:creationId xmlns:a16="http://schemas.microsoft.com/office/drawing/2014/main" id="{2CC0073D-4C3E-45E5-8C5A-5A56516FC912}"/>
              </a:ext>
            </a:extLst>
          </p:cNvPr>
          <p:cNvPicPr>
            <a:picLocks noChangeAspect="1"/>
          </p:cNvPicPr>
          <p:nvPr/>
        </p:nvPicPr>
        <p:blipFill>
          <a:blip r:embed="rId5"/>
          <a:stretch>
            <a:fillRect/>
          </a:stretch>
        </p:blipFill>
        <p:spPr>
          <a:xfrm>
            <a:off x="2430382" y="4828363"/>
            <a:ext cx="6327674" cy="1607959"/>
          </a:xfrm>
          <a:prstGeom prst="rect">
            <a:avLst/>
          </a:prstGeom>
        </p:spPr>
      </p:pic>
      <p:pic>
        <p:nvPicPr>
          <p:cNvPr id="11" name="Imagen 10">
            <a:extLst>
              <a:ext uri="{FF2B5EF4-FFF2-40B4-BE49-F238E27FC236}">
                <a16:creationId xmlns:a16="http://schemas.microsoft.com/office/drawing/2014/main" id="{6442620E-FA8D-4F7E-9E2E-33874A75DD6F}"/>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3556" b="89956" l="10000" r="92817">
                        <a14:foregroundMark x1="38310" y1="10578" x2="46197" y2="3289"/>
                        <a14:foregroundMark x1="46197" y1="3289" x2="57887" y2="5422"/>
                        <a14:foregroundMark x1="57887" y1="5422" x2="47465" y2="10133"/>
                        <a14:foregroundMark x1="47465" y1="10133" x2="39718" y2="9689"/>
                        <a14:foregroundMark x1="54648" y1="3644" x2="54648" y2="3644"/>
                        <a14:foregroundMark x1="23099" y1="43644" x2="23099" y2="43644"/>
                        <a14:foregroundMark x1="26056" y1="42933" x2="26056" y2="42933"/>
                        <a14:foregroundMark x1="26056" y1="42400" x2="26056" y2="42400"/>
                        <a14:foregroundMark x1="26056" y1="43911" x2="26901" y2="45422"/>
                        <a14:foregroundMark x1="60282" y1="30133" x2="71972" y2="24889"/>
                        <a14:foregroundMark x1="71972" y1="24889" x2="80845" y2="31822"/>
                        <a14:foregroundMark x1="80845" y1="31822" x2="86056" y2="52267"/>
                        <a14:foregroundMark x1="71127" y1="25422" x2="84366" y2="26400"/>
                        <a14:foregroundMark x1="84366" y1="26400" x2="91127" y2="32356"/>
                        <a14:foregroundMark x1="91127" y1="32356" x2="92817" y2="49067"/>
                        <a14:foregroundMark x1="92817" y1="49067" x2="89437" y2="59467"/>
                        <a14:foregroundMark x1="60563" y1="41956" x2="54789" y2="56800"/>
                        <a14:foregroundMark x1="54789" y1="56800" x2="84789" y2="60533"/>
                        <a14:foregroundMark x1="84789" y1="60533" x2="87324" y2="53333"/>
                        <a14:foregroundMark x1="87324" y1="53333" x2="57465" y2="41244"/>
                        <a14:foregroundMark x1="38592" y1="10578" x2="38592" y2="10578"/>
                        <a14:backgroundMark x1="38310" y1="10578" x2="38310" y2="10578"/>
                      </a14:backgroundRemoval>
                    </a14:imgEffect>
                  </a14:imgLayer>
                </a14:imgProps>
              </a:ext>
            </a:extLst>
          </a:blip>
          <a:stretch>
            <a:fillRect/>
          </a:stretch>
        </p:blipFill>
        <p:spPr>
          <a:xfrm>
            <a:off x="8084820" y="3857426"/>
            <a:ext cx="4328160" cy="6858000"/>
          </a:xfrm>
          <a:prstGeom prst="rect">
            <a:avLst/>
          </a:prstGeom>
        </p:spPr>
      </p:pic>
    </p:spTree>
    <p:extLst>
      <p:ext uri="{BB962C8B-B14F-4D97-AF65-F5344CB8AC3E}">
        <p14:creationId xmlns:p14="http://schemas.microsoft.com/office/powerpoint/2010/main" val="353681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500" fill="hold"/>
                                        <p:tgtEl>
                                          <p:spTgt spid="10"/>
                                        </p:tgtEl>
                                        <p:attrNameLst>
                                          <p:attrName>ppt_x</p:attrName>
                                        </p:attrNameLst>
                                      </p:cBhvr>
                                      <p:tavLst>
                                        <p:tav tm="0">
                                          <p:val>
                                            <p:strVal val="#ppt_x"/>
                                          </p:val>
                                        </p:tav>
                                        <p:tav tm="100000">
                                          <p:val>
                                            <p:strVal val="#ppt_x"/>
                                          </p:val>
                                        </p:tav>
                                      </p:tavLst>
                                    </p:anim>
                                    <p:anim calcmode="lin" valueType="num">
                                      <p:cBhvr additive="base">
                                        <p:cTn id="13" dur="500" fill="hold"/>
                                        <p:tgtEl>
                                          <p:spTgt spid="10"/>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additive="base">
                                        <p:cTn id="17" dur="500" fill="hold"/>
                                        <p:tgtEl>
                                          <p:spTgt spid="12"/>
                                        </p:tgtEl>
                                        <p:attrNameLst>
                                          <p:attrName>ppt_x</p:attrName>
                                        </p:attrNameLst>
                                      </p:cBhvr>
                                      <p:tavLst>
                                        <p:tav tm="0">
                                          <p:val>
                                            <p:strVal val="#ppt_x"/>
                                          </p:val>
                                        </p:tav>
                                        <p:tav tm="100000">
                                          <p:val>
                                            <p:strVal val="#ppt_x"/>
                                          </p:val>
                                        </p:tav>
                                      </p:tavLst>
                                    </p:anim>
                                    <p:anim calcmode="lin" valueType="num">
                                      <p:cBhvr additive="base">
                                        <p:cTn id="1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1" name="Imagen 10">
            <a:extLst>
              <a:ext uri="{FF2B5EF4-FFF2-40B4-BE49-F238E27FC236}">
                <a16:creationId xmlns:a16="http://schemas.microsoft.com/office/drawing/2014/main" id="{4AF8563E-E940-4676-9EEC-2B0F93B2F572}"/>
              </a:ext>
            </a:extLst>
          </p:cNvPr>
          <p:cNvPicPr>
            <a:picLocks noChangeAspect="1"/>
          </p:cNvPicPr>
          <p:nvPr/>
        </p:nvPicPr>
        <p:blipFill>
          <a:blip r:embed="rId3"/>
          <a:stretch>
            <a:fillRect/>
          </a:stretch>
        </p:blipFill>
        <p:spPr>
          <a:xfrm>
            <a:off x="5399171" y="3048000"/>
            <a:ext cx="6792829" cy="3810000"/>
          </a:xfrm>
          <a:prstGeom prst="rect">
            <a:avLst/>
          </a:prstGeom>
        </p:spPr>
      </p:pic>
      <p:pic>
        <p:nvPicPr>
          <p:cNvPr id="10" name="Imagen 9">
            <a:extLst>
              <a:ext uri="{FF2B5EF4-FFF2-40B4-BE49-F238E27FC236}">
                <a16:creationId xmlns:a16="http://schemas.microsoft.com/office/drawing/2014/main" id="{BC6033AC-E5BC-4CE6-8494-39F2947EF949}"/>
              </a:ext>
            </a:extLst>
          </p:cNvPr>
          <p:cNvPicPr>
            <a:picLocks noChangeAspect="1"/>
          </p:cNvPicPr>
          <p:nvPr/>
        </p:nvPicPr>
        <p:blipFill>
          <a:blip r:embed="rId4"/>
          <a:stretch>
            <a:fillRect/>
          </a:stretch>
        </p:blipFill>
        <p:spPr>
          <a:xfrm>
            <a:off x="662449" y="2241194"/>
            <a:ext cx="5294669" cy="5294669"/>
          </a:xfrm>
          <a:prstGeom prst="rect">
            <a:avLst/>
          </a:prstGeo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68262"/>
            <a:ext cx="10515600" cy="1325563"/>
          </a:xfrm>
        </p:spPr>
        <p:txBody>
          <a:bodyPr/>
          <a:lstStyle/>
          <a:p>
            <a:r>
              <a:rPr lang="en-US" b="1" dirty="0">
                <a:solidFill>
                  <a:srgbClr val="002060"/>
                </a:solidFill>
              </a:rPr>
              <a:t>Proposal</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0" y="1243013"/>
            <a:ext cx="4943168" cy="4981575"/>
          </a:xfrm>
        </p:spPr>
        <p:txBody>
          <a:bodyPr>
            <a:normAutofit/>
          </a:bodyPr>
          <a:lstStyle/>
          <a:p>
            <a:pPr marL="0" indent="0">
              <a:buNone/>
            </a:pPr>
            <a:r>
              <a:rPr lang="en-US" sz="3200" dirty="0"/>
              <a:t>Average Spanish salary</a:t>
            </a:r>
          </a:p>
          <a:p>
            <a:pPr marL="0" indent="0">
              <a:buNone/>
            </a:pPr>
            <a:r>
              <a:rPr lang="en-US" sz="3200" dirty="0"/>
              <a:t>- 26.948,87 €/year  </a:t>
            </a:r>
          </a:p>
          <a:p>
            <a:pPr marL="0" indent="0">
              <a:buNone/>
            </a:pPr>
            <a:r>
              <a:rPr lang="en-US" sz="3200" b="1" dirty="0"/>
              <a:t>- 73,8€/day</a:t>
            </a:r>
          </a:p>
          <a:p>
            <a:pPr marL="0" indent="0">
              <a:buNone/>
            </a:pPr>
            <a:endParaRPr lang="en-US" sz="3200" b="1" dirty="0"/>
          </a:p>
        </p:txBody>
      </p:sp>
      <p:sp>
        <p:nvSpPr>
          <p:cNvPr id="8" name="Marcador de contenido 2">
            <a:extLst>
              <a:ext uri="{FF2B5EF4-FFF2-40B4-BE49-F238E27FC236}">
                <a16:creationId xmlns:a16="http://schemas.microsoft.com/office/drawing/2014/main" id="{D96D1E55-9FC5-48A2-A583-D07E4840B620}"/>
              </a:ext>
            </a:extLst>
          </p:cNvPr>
          <p:cNvSpPr txBox="1">
            <a:spLocks/>
          </p:cNvSpPr>
          <p:nvPr/>
        </p:nvSpPr>
        <p:spPr>
          <a:xfrm>
            <a:off x="6546448" y="1252538"/>
            <a:ext cx="4514847" cy="4981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3200" dirty="0"/>
              <a:t>Endoscopic device (centerline) = </a:t>
            </a:r>
            <a:r>
              <a:rPr lang="en-US" sz="3200" b="1" dirty="0"/>
              <a:t>380€</a:t>
            </a:r>
          </a:p>
          <a:p>
            <a:pPr marL="0" indent="0">
              <a:buFont typeface="Arial" panose="020B0604020202020204" pitchFamily="34" charset="0"/>
              <a:buNone/>
            </a:pPr>
            <a:endParaRPr lang="en-US" sz="3200" b="1" dirty="0"/>
          </a:p>
        </p:txBody>
      </p:sp>
      <p:pic>
        <p:nvPicPr>
          <p:cNvPr id="12" name="Imagen 11">
            <a:extLst>
              <a:ext uri="{FF2B5EF4-FFF2-40B4-BE49-F238E27FC236}">
                <a16:creationId xmlns:a16="http://schemas.microsoft.com/office/drawing/2014/main" id="{89E6446A-6DA4-456F-85C3-F17D98CEB1A5}"/>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3556" b="89956" l="10000" r="92817">
                        <a14:foregroundMark x1="38310" y1="10578" x2="46197" y2="3289"/>
                        <a14:foregroundMark x1="46197" y1="3289" x2="57887" y2="5422"/>
                        <a14:foregroundMark x1="57887" y1="5422" x2="47465" y2="10133"/>
                        <a14:foregroundMark x1="47465" y1="10133" x2="39718" y2="9689"/>
                        <a14:foregroundMark x1="54648" y1="3644" x2="54648" y2="3644"/>
                        <a14:foregroundMark x1="23099" y1="43644" x2="23099" y2="43644"/>
                        <a14:foregroundMark x1="26056" y1="42933" x2="26056" y2="42933"/>
                        <a14:foregroundMark x1="26056" y1="42400" x2="26056" y2="42400"/>
                        <a14:foregroundMark x1="26056" y1="43911" x2="26901" y2="45422"/>
                        <a14:foregroundMark x1="60282" y1="30133" x2="71972" y2="24889"/>
                        <a14:foregroundMark x1="71972" y1="24889" x2="80845" y2="31822"/>
                        <a14:foregroundMark x1="80845" y1="31822" x2="86056" y2="52267"/>
                        <a14:foregroundMark x1="71127" y1="25422" x2="84366" y2="26400"/>
                        <a14:foregroundMark x1="84366" y1="26400" x2="91127" y2="32356"/>
                        <a14:foregroundMark x1="91127" y1="32356" x2="92817" y2="49067"/>
                        <a14:foregroundMark x1="92817" y1="49067" x2="89437" y2="59467"/>
                        <a14:foregroundMark x1="60563" y1="41956" x2="54789" y2="56800"/>
                        <a14:foregroundMark x1="54789" y1="56800" x2="84789" y2="60533"/>
                        <a14:foregroundMark x1="84789" y1="60533" x2="87324" y2="53333"/>
                        <a14:foregroundMark x1="87324" y1="53333" x2="57465" y2="41244"/>
                        <a14:foregroundMark x1="38592" y1="10578" x2="38592" y2="10578"/>
                        <a14:backgroundMark x1="38310" y1="10578" x2="38310" y2="10578"/>
                      </a14:backgroundRemoval>
                    </a14:imgEffect>
                  </a14:imgLayer>
                </a14:imgProps>
              </a:ext>
            </a:extLst>
          </a:blip>
          <a:stretch>
            <a:fillRect/>
          </a:stretch>
        </p:blipFill>
        <p:spPr>
          <a:xfrm>
            <a:off x="8084820" y="3857426"/>
            <a:ext cx="4328160" cy="6858000"/>
          </a:xfrm>
          <a:prstGeom prst="rect">
            <a:avLst/>
          </a:prstGeom>
        </p:spPr>
      </p:pic>
      <p:sp>
        <p:nvSpPr>
          <p:cNvPr id="13" name="Bocadillo nube: nube 12">
            <a:extLst>
              <a:ext uri="{FF2B5EF4-FFF2-40B4-BE49-F238E27FC236}">
                <a16:creationId xmlns:a16="http://schemas.microsoft.com/office/drawing/2014/main" id="{8CD2D54A-2048-40E0-A70B-F0196CB4A04A}"/>
              </a:ext>
            </a:extLst>
          </p:cNvPr>
          <p:cNvSpPr/>
          <p:nvPr/>
        </p:nvSpPr>
        <p:spPr>
          <a:xfrm>
            <a:off x="68666" y="2592587"/>
            <a:ext cx="11153774" cy="2219722"/>
          </a:xfrm>
          <a:prstGeom prst="cloudCallout">
            <a:avLst>
              <a:gd name="adj1" fmla="val 32816"/>
              <a:gd name="adj2" fmla="val 60831"/>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3200" dirty="0" err="1">
                <a:solidFill>
                  <a:schemeClr val="tx1"/>
                </a:solidFill>
              </a:rPr>
              <a:t>If</a:t>
            </a:r>
            <a:r>
              <a:rPr lang="es-ES" sz="3200" dirty="0">
                <a:solidFill>
                  <a:schemeClr val="tx1"/>
                </a:solidFill>
              </a:rPr>
              <a:t> </a:t>
            </a:r>
            <a:r>
              <a:rPr lang="es-ES" sz="3200" dirty="0" err="1">
                <a:solidFill>
                  <a:schemeClr val="tx1"/>
                </a:solidFill>
              </a:rPr>
              <a:t>we</a:t>
            </a:r>
            <a:r>
              <a:rPr lang="es-ES" sz="3200" dirty="0">
                <a:solidFill>
                  <a:schemeClr val="tx1"/>
                </a:solidFill>
              </a:rPr>
              <a:t> </a:t>
            </a:r>
            <a:r>
              <a:rPr lang="es-ES" sz="3200" b="1" dirty="0" err="1">
                <a:solidFill>
                  <a:schemeClr val="tx1"/>
                </a:solidFill>
              </a:rPr>
              <a:t>recover</a:t>
            </a:r>
            <a:r>
              <a:rPr lang="es-ES" sz="3200" dirty="0">
                <a:solidFill>
                  <a:schemeClr val="tx1"/>
                </a:solidFill>
              </a:rPr>
              <a:t> </a:t>
            </a:r>
            <a:r>
              <a:rPr lang="es-ES" sz="3200" dirty="0" err="1">
                <a:solidFill>
                  <a:schemeClr val="tx1"/>
                </a:solidFill>
              </a:rPr>
              <a:t>the</a:t>
            </a:r>
            <a:r>
              <a:rPr lang="es-ES" sz="3200" dirty="0">
                <a:solidFill>
                  <a:schemeClr val="tx1"/>
                </a:solidFill>
              </a:rPr>
              <a:t> </a:t>
            </a:r>
            <a:r>
              <a:rPr lang="es-ES" sz="3200" dirty="0" err="1">
                <a:solidFill>
                  <a:schemeClr val="tx1"/>
                </a:solidFill>
              </a:rPr>
              <a:t>patients</a:t>
            </a:r>
            <a:r>
              <a:rPr lang="es-ES" sz="3200" dirty="0">
                <a:solidFill>
                  <a:schemeClr val="tx1"/>
                </a:solidFill>
              </a:rPr>
              <a:t> </a:t>
            </a:r>
            <a:r>
              <a:rPr lang="es-ES" sz="3200" b="1" dirty="0" err="1">
                <a:solidFill>
                  <a:schemeClr val="tx1"/>
                </a:solidFill>
              </a:rPr>
              <a:t>faster</a:t>
            </a:r>
            <a:r>
              <a:rPr lang="es-ES" sz="3200" dirty="0">
                <a:solidFill>
                  <a:schemeClr val="tx1"/>
                </a:solidFill>
              </a:rPr>
              <a:t> </a:t>
            </a:r>
          </a:p>
          <a:p>
            <a:pPr algn="ctr"/>
            <a:r>
              <a:rPr lang="es-ES" sz="3200" dirty="0" err="1">
                <a:solidFill>
                  <a:schemeClr val="tx1"/>
                </a:solidFill>
              </a:rPr>
              <a:t>woud</a:t>
            </a:r>
            <a:r>
              <a:rPr lang="es-ES" sz="3200" dirty="0">
                <a:solidFill>
                  <a:schemeClr val="tx1"/>
                </a:solidFill>
              </a:rPr>
              <a:t> be </a:t>
            </a:r>
            <a:r>
              <a:rPr lang="es-ES" sz="3200" b="1" dirty="0" err="1">
                <a:solidFill>
                  <a:schemeClr val="tx1"/>
                </a:solidFill>
              </a:rPr>
              <a:t>cost</a:t>
            </a:r>
            <a:r>
              <a:rPr lang="es-ES" sz="3200" b="1" dirty="0">
                <a:solidFill>
                  <a:schemeClr val="tx1"/>
                </a:solidFill>
              </a:rPr>
              <a:t> efective </a:t>
            </a:r>
          </a:p>
        </p:txBody>
      </p:sp>
    </p:spTree>
    <p:extLst>
      <p:ext uri="{BB962C8B-B14F-4D97-AF65-F5344CB8AC3E}">
        <p14:creationId xmlns:p14="http://schemas.microsoft.com/office/powerpoint/2010/main" val="152349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10"/>
                                        </p:tgtEl>
                                      </p:cBhvr>
                                    </p:animEffect>
                                    <p:set>
                                      <p:cBhvr>
                                        <p:cTn id="7" dur="1" fill="hold">
                                          <p:stCondLst>
                                            <p:cond delay="499"/>
                                          </p:stCondLst>
                                        </p:cTn>
                                        <p:tgtEl>
                                          <p:spTgt spid="10"/>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11"/>
                                        </p:tgtEl>
                                      </p:cBhvr>
                                    </p:animEffect>
                                    <p:set>
                                      <p:cBhvr>
                                        <p:cTn id="10" dur="1" fill="hold">
                                          <p:stCondLst>
                                            <p:cond delay="499"/>
                                          </p:stCondLst>
                                        </p:cTn>
                                        <p:tgtEl>
                                          <p:spTgt spid="11"/>
                                        </p:tgtEl>
                                        <p:attrNameLst>
                                          <p:attrName>style.visibility</p:attrName>
                                        </p:attrNameLst>
                                      </p:cBhvr>
                                      <p:to>
                                        <p:strVal val="hidden"/>
                                      </p:to>
                                    </p:se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500"/>
                                        <p:tgtEl>
                                          <p:spTgt spid="13"/>
                                        </p:tgtEl>
                                      </p:cBhvr>
                                    </p:animEffect>
                                  </p:childTnLst>
                                </p:cTn>
                              </p:par>
                              <p:par>
                                <p:cTn id="15" presetID="10" presetClass="entr" presetSubtype="0"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n-US" b="1" dirty="0">
                <a:solidFill>
                  <a:srgbClr val="002060"/>
                </a:solidFill>
              </a:rPr>
              <a:t>Material and methods</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0" y="1195388"/>
            <a:ext cx="10515600" cy="4981575"/>
          </a:xfrm>
        </p:spPr>
        <p:txBody>
          <a:bodyPr>
            <a:normAutofit/>
          </a:bodyPr>
          <a:lstStyle/>
          <a:p>
            <a:pPr marL="0" indent="0">
              <a:buNone/>
            </a:pPr>
            <a:r>
              <a:rPr lang="en-US" sz="3200" dirty="0"/>
              <a:t>Retrospective study  </a:t>
            </a:r>
            <a:r>
              <a:rPr lang="en-US" sz="3200" b="1" dirty="0"/>
              <a:t>2022</a:t>
            </a:r>
            <a:r>
              <a:rPr lang="en-US" sz="3200" dirty="0"/>
              <a:t> and </a:t>
            </a:r>
            <a:r>
              <a:rPr lang="en-US" sz="3200" b="1" dirty="0"/>
              <a:t>2024</a:t>
            </a:r>
          </a:p>
          <a:p>
            <a:pPr marL="0" indent="0">
              <a:buNone/>
            </a:pPr>
            <a:r>
              <a:rPr lang="en-US" sz="3200" b="1" dirty="0"/>
              <a:t>41</a:t>
            </a:r>
            <a:r>
              <a:rPr lang="en-US" sz="3200" dirty="0"/>
              <a:t> CTS clinical + EMG diagnostic + Fail conservative treatment</a:t>
            </a:r>
          </a:p>
          <a:p>
            <a:pPr marL="0" indent="0">
              <a:buNone/>
            </a:pPr>
            <a:r>
              <a:rPr lang="en-US" sz="3200" dirty="0"/>
              <a:t>	</a:t>
            </a:r>
            <a:r>
              <a:rPr lang="en-US" sz="3200" b="1" dirty="0"/>
              <a:t>22</a:t>
            </a:r>
            <a:r>
              <a:rPr lang="en-US" sz="3200" dirty="0"/>
              <a:t> Endoscopic 		</a:t>
            </a:r>
          </a:p>
          <a:p>
            <a:pPr marL="0" indent="0">
              <a:buNone/>
            </a:pPr>
            <a:r>
              <a:rPr lang="en-US" sz="3200" dirty="0"/>
              <a:t>	</a:t>
            </a:r>
            <a:r>
              <a:rPr lang="en-US" sz="3200" b="1" dirty="0"/>
              <a:t>18</a:t>
            </a:r>
            <a:r>
              <a:rPr lang="en-US" sz="3200" dirty="0"/>
              <a:t> Open</a:t>
            </a:r>
          </a:p>
          <a:p>
            <a:pPr marL="0" indent="0">
              <a:buNone/>
            </a:pPr>
            <a:r>
              <a:rPr lang="en-US" sz="3200" b="1" dirty="0"/>
              <a:t>Descriptive</a:t>
            </a:r>
            <a:r>
              <a:rPr lang="en-US" sz="3200" dirty="0"/>
              <a:t> study: Age, gender, hand, type job</a:t>
            </a:r>
          </a:p>
          <a:p>
            <a:pPr marL="0" indent="0">
              <a:buNone/>
            </a:pPr>
            <a:r>
              <a:rPr lang="en-US" sz="3200" b="1" dirty="0"/>
              <a:t>Objective</a:t>
            </a:r>
            <a:r>
              <a:rPr lang="en-US" sz="3200" dirty="0"/>
              <a:t>: compare </a:t>
            </a:r>
            <a:r>
              <a:rPr lang="en-US" sz="3200" b="1" dirty="0"/>
              <a:t>days on leave </a:t>
            </a:r>
            <a:r>
              <a:rPr lang="en-US" sz="3200" dirty="0"/>
              <a:t>open vs endoscopic </a:t>
            </a:r>
          </a:p>
          <a:p>
            <a:pPr marL="0" indent="0">
              <a:buNone/>
            </a:pPr>
            <a:endParaRPr lang="en-US" sz="3200" dirty="0"/>
          </a:p>
          <a:p>
            <a:pPr marL="0" indent="0">
              <a:buNone/>
            </a:pPr>
            <a:endParaRPr lang="en-US" sz="3200" dirty="0"/>
          </a:p>
        </p:txBody>
      </p:sp>
      <p:pic>
        <p:nvPicPr>
          <p:cNvPr id="5" name="Picture 2" descr="¿Qué es un bisturí? - Instrumental médico - Homo medicus">
            <a:extLst>
              <a:ext uri="{FF2B5EF4-FFF2-40B4-BE49-F238E27FC236}">
                <a16:creationId xmlns:a16="http://schemas.microsoft.com/office/drawing/2014/main" id="{CE8CB473-F676-4682-B081-5780BAE0617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0" y="4513501"/>
            <a:ext cx="3514726" cy="252174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599AAA03-482F-4C47-AEFB-29BB74869D48}"/>
              </a:ext>
            </a:extLst>
          </p:cNvPr>
          <p:cNvPicPr>
            <a:picLocks noChangeAspect="1"/>
          </p:cNvPicPr>
          <p:nvPr/>
        </p:nvPicPr>
        <p:blipFill>
          <a:blip r:embed="rId3"/>
          <a:stretch>
            <a:fillRect/>
          </a:stretch>
        </p:blipFill>
        <p:spPr>
          <a:xfrm>
            <a:off x="8094512" y="4625262"/>
            <a:ext cx="4097488" cy="2298222"/>
          </a:xfrm>
          <a:prstGeom prst="rect">
            <a:avLst/>
          </a:prstGeom>
        </p:spPr>
      </p:pic>
    </p:spTree>
    <p:extLst>
      <p:ext uri="{BB962C8B-B14F-4D97-AF65-F5344CB8AC3E}">
        <p14:creationId xmlns:p14="http://schemas.microsoft.com/office/powerpoint/2010/main" val="9695208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Marcador de contenido 7" descr="Imagen que contiene interior, bolsa, cuchillo&#10;&#10;El contenido generado por IA puede ser incorrecto.">
            <a:extLst>
              <a:ext uri="{FF2B5EF4-FFF2-40B4-BE49-F238E27FC236}">
                <a16:creationId xmlns:a16="http://schemas.microsoft.com/office/drawing/2014/main" id="{2B79AACB-E186-7637-D4FB-0D29E939FF5E}"/>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0"/>
            <a:ext cx="12192000" cy="7023417"/>
          </a:xfr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Técnica quirúrgica –Material </a:t>
            </a:r>
            <a:r>
              <a:rPr lang="es-ES" b="1" dirty="0" err="1">
                <a:solidFill>
                  <a:srgbClr val="002060"/>
                </a:solidFill>
              </a:rPr>
              <a:t>Centerline</a:t>
            </a:r>
            <a:r>
              <a:rPr lang="es-ES" b="1" dirty="0">
                <a:solidFill>
                  <a:srgbClr val="002060"/>
                </a:solidFill>
              </a:rPr>
              <a:t> </a:t>
            </a:r>
          </a:p>
        </p:txBody>
      </p:sp>
      <p:sp>
        <p:nvSpPr>
          <p:cNvPr id="3" name="Elipse 2">
            <a:extLst>
              <a:ext uri="{FF2B5EF4-FFF2-40B4-BE49-F238E27FC236}">
                <a16:creationId xmlns:a16="http://schemas.microsoft.com/office/drawing/2014/main" id="{A8D0715E-184A-4C50-8928-49AA663A86E3}"/>
              </a:ext>
            </a:extLst>
          </p:cNvPr>
          <p:cNvSpPr/>
          <p:nvPr/>
        </p:nvSpPr>
        <p:spPr>
          <a:xfrm>
            <a:off x="6220691" y="822643"/>
            <a:ext cx="5342658" cy="6200775"/>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772108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20240530_112320 (1) (1)">
            <a:hlinkClick r:id="" action="ppaction://media"/>
            <a:extLst>
              <a:ext uri="{FF2B5EF4-FFF2-40B4-BE49-F238E27FC236}">
                <a16:creationId xmlns:a16="http://schemas.microsoft.com/office/drawing/2014/main" id="{78A822D8-F453-A709-0F24-CAA6ECC2F61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rot="10800000">
            <a:off x="0" y="0"/>
            <a:ext cx="12192000" cy="6858000"/>
          </a:xfr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Técnica quirúrgica– </a:t>
            </a:r>
            <a:r>
              <a:rPr lang="es-ES" b="1" dirty="0" err="1">
                <a:solidFill>
                  <a:srgbClr val="002060"/>
                </a:solidFill>
              </a:rPr>
              <a:t>Centerline</a:t>
            </a:r>
            <a:endParaRPr lang="es-ES" b="1" dirty="0">
              <a:solidFill>
                <a:srgbClr val="002060"/>
              </a:solidFill>
            </a:endParaRPr>
          </a:p>
        </p:txBody>
      </p:sp>
    </p:spTree>
    <p:extLst>
      <p:ext uri="{BB962C8B-B14F-4D97-AF65-F5344CB8AC3E}">
        <p14:creationId xmlns:p14="http://schemas.microsoft.com/office/powerpoint/2010/main" val="429099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5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AFBED174-7099-4D1D-9210-9B6B1741E892}"/>
              </a:ext>
            </a:extLst>
          </p:cNvPr>
          <p:cNvSpPr txBox="1">
            <a:spLocks/>
          </p:cNvSpPr>
          <p:nvPr/>
        </p:nvSpPr>
        <p:spPr>
          <a:xfrm>
            <a:off x="838200" y="1243013"/>
            <a:ext cx="10515600" cy="4981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sp>
        <p:nvSpPr>
          <p:cNvPr id="7" name="Título 1">
            <a:extLst>
              <a:ext uri="{FF2B5EF4-FFF2-40B4-BE49-F238E27FC236}">
                <a16:creationId xmlns:a16="http://schemas.microsoft.com/office/drawing/2014/main" id="{0C79A4AA-2B86-48C8-B6BC-833E024A4608}"/>
              </a:ext>
            </a:extLst>
          </p:cNvPr>
          <p:cNvSpPr txBox="1">
            <a:spLocks/>
          </p:cNvSpPr>
          <p:nvPr/>
        </p:nvSpPr>
        <p:spPr>
          <a:xfrm>
            <a:off x="838200" y="-82550"/>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s-ES" b="1" dirty="0">
                <a:solidFill>
                  <a:srgbClr val="002060"/>
                </a:solidFill>
              </a:rPr>
              <a:t>Técnica quirúrgica – Referencias Anatómicas </a:t>
            </a:r>
          </a:p>
        </p:txBody>
      </p:sp>
      <p:pic>
        <p:nvPicPr>
          <p:cNvPr id="6" name="Marcador de contenido 5">
            <a:extLst>
              <a:ext uri="{FF2B5EF4-FFF2-40B4-BE49-F238E27FC236}">
                <a16:creationId xmlns:a16="http://schemas.microsoft.com/office/drawing/2014/main" id="{5E6B2A12-9FC6-400E-7CB2-CC698E6EB816}"/>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48335" y="1266825"/>
            <a:ext cx="9695329" cy="4933950"/>
          </a:xfrm>
        </p:spPr>
      </p:pic>
    </p:spTree>
    <p:extLst>
      <p:ext uri="{BB962C8B-B14F-4D97-AF65-F5344CB8AC3E}">
        <p14:creationId xmlns:p14="http://schemas.microsoft.com/office/powerpoint/2010/main" val="27103826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AFBED174-7099-4D1D-9210-9B6B1741E892}"/>
              </a:ext>
            </a:extLst>
          </p:cNvPr>
          <p:cNvSpPr txBox="1">
            <a:spLocks/>
          </p:cNvSpPr>
          <p:nvPr/>
        </p:nvSpPr>
        <p:spPr>
          <a:xfrm>
            <a:off x="838200" y="1243013"/>
            <a:ext cx="10515600" cy="4981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pic>
        <p:nvPicPr>
          <p:cNvPr id="10" name="VID-20250224-WA0016 (1)">
            <a:hlinkClick r:id="" action="ppaction://media"/>
            <a:extLst>
              <a:ext uri="{FF2B5EF4-FFF2-40B4-BE49-F238E27FC236}">
                <a16:creationId xmlns:a16="http://schemas.microsoft.com/office/drawing/2014/main" id="{AEC27A56-784A-179C-6181-F9004F3F37C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rot="10800000">
            <a:off x="0" y="-2"/>
            <a:ext cx="12191998" cy="6858001"/>
          </a:xfrm>
        </p:spPr>
      </p:pic>
      <p:sp>
        <p:nvSpPr>
          <p:cNvPr id="8" name="Título 1">
            <a:extLst>
              <a:ext uri="{FF2B5EF4-FFF2-40B4-BE49-F238E27FC236}">
                <a16:creationId xmlns:a16="http://schemas.microsoft.com/office/drawing/2014/main" id="{D18D53BD-735A-4349-B411-DE8428941D72}"/>
              </a:ext>
            </a:extLst>
          </p:cNvPr>
          <p:cNvSpPr>
            <a:spLocks noGrp="1"/>
          </p:cNvSpPr>
          <p:nvPr>
            <p:ph type="title"/>
          </p:nvPr>
        </p:nvSpPr>
        <p:spPr>
          <a:xfrm>
            <a:off x="7353300" y="221673"/>
            <a:ext cx="4419600" cy="1146032"/>
          </a:xfrm>
          <a:solidFill>
            <a:srgbClr val="FFFFFF">
              <a:alpha val="25098"/>
            </a:srgbClr>
          </a:solidFill>
        </p:spPr>
        <p:txBody>
          <a:bodyPr/>
          <a:lstStyle/>
          <a:p>
            <a:r>
              <a:rPr lang="es-ES" b="1" dirty="0">
                <a:solidFill>
                  <a:srgbClr val="002060"/>
                </a:solidFill>
              </a:rPr>
              <a:t>Técnica  Quirúrgica </a:t>
            </a:r>
          </a:p>
        </p:txBody>
      </p:sp>
    </p:spTree>
    <p:extLst>
      <p:ext uri="{BB962C8B-B14F-4D97-AF65-F5344CB8AC3E}">
        <p14:creationId xmlns:p14="http://schemas.microsoft.com/office/powerpoint/2010/main" val="1567208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159"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AFBED174-7099-4D1D-9210-9B6B1741E892}"/>
              </a:ext>
            </a:extLst>
          </p:cNvPr>
          <p:cNvSpPr txBox="1">
            <a:spLocks/>
          </p:cNvSpPr>
          <p:nvPr/>
        </p:nvSpPr>
        <p:spPr>
          <a:xfrm>
            <a:off x="838200" y="1243013"/>
            <a:ext cx="10515600" cy="4981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pic>
        <p:nvPicPr>
          <p:cNvPr id="5" name="VID-20240530-WA0009 (1)">
            <a:hlinkClick r:id="" action="ppaction://media"/>
            <a:extLst>
              <a:ext uri="{FF2B5EF4-FFF2-40B4-BE49-F238E27FC236}">
                <a16:creationId xmlns:a16="http://schemas.microsoft.com/office/drawing/2014/main" id="{7C2A2AFD-613C-1C44-07A2-7CA8DB87C75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1999" cy="6858000"/>
          </a:xfrm>
        </p:spPr>
      </p:pic>
      <p:sp>
        <p:nvSpPr>
          <p:cNvPr id="7" name="Título 1">
            <a:extLst>
              <a:ext uri="{FF2B5EF4-FFF2-40B4-BE49-F238E27FC236}">
                <a16:creationId xmlns:a16="http://schemas.microsoft.com/office/drawing/2014/main" id="{83AF7189-D6B7-4D32-A2DF-C90E72505970}"/>
              </a:ext>
            </a:extLst>
          </p:cNvPr>
          <p:cNvSpPr>
            <a:spLocks noGrp="1"/>
          </p:cNvSpPr>
          <p:nvPr>
            <p:ph type="title"/>
          </p:nvPr>
        </p:nvSpPr>
        <p:spPr>
          <a:xfrm>
            <a:off x="7353300" y="221673"/>
            <a:ext cx="4419600" cy="1146032"/>
          </a:xfrm>
          <a:solidFill>
            <a:srgbClr val="FFFFFF">
              <a:alpha val="25098"/>
            </a:srgbClr>
          </a:solidFill>
        </p:spPr>
        <p:txBody>
          <a:bodyPr/>
          <a:lstStyle/>
          <a:p>
            <a:r>
              <a:rPr lang="es-ES" b="1" dirty="0">
                <a:solidFill>
                  <a:srgbClr val="002060"/>
                </a:solidFill>
              </a:rPr>
              <a:t>Técnica  Quirúrgica </a:t>
            </a:r>
          </a:p>
        </p:txBody>
      </p:sp>
    </p:spTree>
    <p:extLst>
      <p:ext uri="{BB962C8B-B14F-4D97-AF65-F5344CB8AC3E}">
        <p14:creationId xmlns:p14="http://schemas.microsoft.com/office/powerpoint/2010/main" val="3826385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795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contenido 2">
            <a:extLst>
              <a:ext uri="{FF2B5EF4-FFF2-40B4-BE49-F238E27FC236}">
                <a16:creationId xmlns:a16="http://schemas.microsoft.com/office/drawing/2014/main" id="{AFBED174-7099-4D1D-9210-9B6B1741E892}"/>
              </a:ext>
            </a:extLst>
          </p:cNvPr>
          <p:cNvSpPr txBox="1">
            <a:spLocks/>
          </p:cNvSpPr>
          <p:nvPr/>
        </p:nvSpPr>
        <p:spPr>
          <a:xfrm>
            <a:off x="838200" y="1243013"/>
            <a:ext cx="10515600" cy="498157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endParaRPr lang="en-US" sz="3200" dirty="0"/>
          </a:p>
        </p:txBody>
      </p:sp>
      <p:pic>
        <p:nvPicPr>
          <p:cNvPr id="6" name="67018_Artroscopia-MuÃ±eca_2024-05-03-115609_Vaquero_Eduardo_Video_001 (1) (1) (1) (1)">
            <a:hlinkClick r:id="" action="ppaction://media"/>
            <a:extLst>
              <a:ext uri="{FF2B5EF4-FFF2-40B4-BE49-F238E27FC236}">
                <a16:creationId xmlns:a16="http://schemas.microsoft.com/office/drawing/2014/main" id="{38CB4113-246D-9DF5-7922-1ADF9CC731F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0" y="0"/>
            <a:ext cx="12191999" cy="6858000"/>
          </a:xfrm>
        </p:spPr>
      </p:pic>
      <p:sp>
        <p:nvSpPr>
          <p:cNvPr id="8" name="Título 1">
            <a:extLst>
              <a:ext uri="{FF2B5EF4-FFF2-40B4-BE49-F238E27FC236}">
                <a16:creationId xmlns:a16="http://schemas.microsoft.com/office/drawing/2014/main" id="{6F379119-438C-4178-BD1C-B4A488F53DDE}"/>
              </a:ext>
            </a:extLst>
          </p:cNvPr>
          <p:cNvSpPr>
            <a:spLocks noGrp="1"/>
          </p:cNvSpPr>
          <p:nvPr>
            <p:ph type="title"/>
          </p:nvPr>
        </p:nvSpPr>
        <p:spPr>
          <a:xfrm>
            <a:off x="4720937" y="429491"/>
            <a:ext cx="6071754" cy="1146032"/>
          </a:xfrm>
          <a:solidFill>
            <a:srgbClr val="FFFFFF">
              <a:alpha val="25098"/>
            </a:srgbClr>
          </a:solidFill>
        </p:spPr>
        <p:txBody>
          <a:bodyPr>
            <a:normAutofit/>
          </a:bodyPr>
          <a:lstStyle/>
          <a:p>
            <a:r>
              <a:rPr lang="es-ES" b="1" dirty="0">
                <a:solidFill>
                  <a:srgbClr val="002060"/>
                </a:solidFill>
              </a:rPr>
              <a:t>Técnica  Quirúrgica -Vídeo </a:t>
            </a:r>
          </a:p>
        </p:txBody>
      </p:sp>
    </p:spTree>
    <p:extLst>
      <p:ext uri="{BB962C8B-B14F-4D97-AF65-F5344CB8AC3E}">
        <p14:creationId xmlns:p14="http://schemas.microsoft.com/office/powerpoint/2010/main" val="221885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06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20240917_103330 (1)">
            <a:hlinkClick r:id="" action="ppaction://media"/>
            <a:extLst>
              <a:ext uri="{FF2B5EF4-FFF2-40B4-BE49-F238E27FC236}">
                <a16:creationId xmlns:a16="http://schemas.microsoft.com/office/drawing/2014/main" id="{A7D554F1-D8A7-79BA-453E-29A335A0E1C5}"/>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rot="16200000">
            <a:off x="2601685" y="-2601688"/>
            <a:ext cx="6988630" cy="12192001"/>
          </a:xfrm>
          <a:prstGeom prst="rect">
            <a:avLst/>
          </a:prstGeom>
        </p:spPr>
      </p:pic>
      <p:sp>
        <p:nvSpPr>
          <p:cNvPr id="4" name="Título 1">
            <a:extLst>
              <a:ext uri="{FF2B5EF4-FFF2-40B4-BE49-F238E27FC236}">
                <a16:creationId xmlns:a16="http://schemas.microsoft.com/office/drawing/2014/main" id="{8C32BD2F-D547-42D2-A7E1-EBAC3B30A9FF}"/>
              </a:ext>
            </a:extLst>
          </p:cNvPr>
          <p:cNvSpPr>
            <a:spLocks noGrp="1"/>
          </p:cNvSpPr>
          <p:nvPr>
            <p:ph type="title"/>
          </p:nvPr>
        </p:nvSpPr>
        <p:spPr>
          <a:xfrm>
            <a:off x="838200" y="83710"/>
            <a:ext cx="10515600" cy="1325563"/>
          </a:xfrm>
        </p:spPr>
        <p:txBody>
          <a:bodyPr/>
          <a:lstStyle/>
          <a:p>
            <a:r>
              <a:rPr lang="en-US" b="1" dirty="0">
                <a:solidFill>
                  <a:srgbClr val="002060"/>
                </a:solidFill>
              </a:rPr>
              <a:t>Post OP, 12 días</a:t>
            </a:r>
          </a:p>
        </p:txBody>
      </p:sp>
    </p:spTree>
    <p:extLst>
      <p:ext uri="{BB962C8B-B14F-4D97-AF65-F5344CB8AC3E}">
        <p14:creationId xmlns:p14="http://schemas.microsoft.com/office/powerpoint/2010/main" val="3052739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99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Resultados</a:t>
            </a:r>
            <a:r>
              <a:rPr lang="en-US" b="1" dirty="0">
                <a:solidFill>
                  <a:srgbClr val="002060"/>
                </a:solidFill>
              </a:rPr>
              <a:t> </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0" y="1195388"/>
            <a:ext cx="10515600" cy="4981575"/>
          </a:xfrm>
        </p:spPr>
        <p:txBody>
          <a:bodyPr>
            <a:normAutofit fontScale="92500" lnSpcReduction="10000"/>
          </a:bodyPr>
          <a:lstStyle/>
          <a:p>
            <a:pPr marL="0" indent="0">
              <a:buNone/>
            </a:pPr>
            <a:r>
              <a:rPr lang="en-US" sz="3200" b="1" dirty="0"/>
              <a:t>41</a:t>
            </a:r>
            <a:r>
              <a:rPr lang="en-US" sz="3200" dirty="0"/>
              <a:t> CTS release </a:t>
            </a:r>
          </a:p>
          <a:p>
            <a:pPr marL="0" indent="0">
              <a:buNone/>
            </a:pPr>
            <a:endParaRPr lang="en-US" sz="3200" dirty="0"/>
          </a:p>
          <a:p>
            <a:pPr marL="0" indent="0">
              <a:buNone/>
            </a:pPr>
            <a:endParaRPr lang="en-US" sz="3200" dirty="0"/>
          </a:p>
          <a:p>
            <a:pPr marL="0" indent="0">
              <a:buNone/>
            </a:pPr>
            <a:endParaRPr lang="en-US" sz="3200" dirty="0">
              <a:highlight>
                <a:srgbClr val="FFFF00"/>
              </a:highlight>
            </a:endParaRPr>
          </a:p>
          <a:p>
            <a:pPr marL="0" indent="0">
              <a:buNone/>
            </a:pPr>
            <a:endParaRPr lang="en-US" sz="3200" dirty="0"/>
          </a:p>
          <a:p>
            <a:pPr marL="0" indent="0">
              <a:buNone/>
            </a:pPr>
            <a:endParaRPr lang="en-US" sz="3200" dirty="0"/>
          </a:p>
          <a:p>
            <a:pPr marL="0" indent="0">
              <a:buNone/>
            </a:pPr>
            <a:endParaRPr lang="en-US" sz="3200" dirty="0"/>
          </a:p>
          <a:p>
            <a:pPr marL="0" indent="0">
              <a:buNone/>
            </a:pPr>
            <a:endParaRPr lang="en-US" sz="3200" dirty="0"/>
          </a:p>
          <a:p>
            <a:pPr marL="0" indent="0">
              <a:buNone/>
            </a:pPr>
            <a:r>
              <a:rPr lang="en-US" sz="3200" b="1" dirty="0"/>
              <a:t>120.5</a:t>
            </a:r>
            <a:r>
              <a:rPr lang="en-US" sz="3200" dirty="0"/>
              <a:t>	days on leave </a:t>
            </a:r>
            <a:r>
              <a:rPr lang="en-US" sz="3200" b="1" dirty="0"/>
              <a:t>OPEN</a:t>
            </a:r>
            <a:r>
              <a:rPr lang="en-US" sz="3200" dirty="0"/>
              <a:t> CTR</a:t>
            </a:r>
          </a:p>
          <a:p>
            <a:pPr marL="0" indent="0">
              <a:buNone/>
            </a:pPr>
            <a:r>
              <a:rPr lang="en-US" sz="3200" b="1" dirty="0"/>
              <a:t>116</a:t>
            </a:r>
            <a:r>
              <a:rPr lang="en-US" sz="3200" dirty="0"/>
              <a:t>	days on leave </a:t>
            </a:r>
            <a:r>
              <a:rPr lang="en-US" sz="3200" b="1" dirty="0"/>
              <a:t>ENDOSCOPIC</a:t>
            </a:r>
            <a:r>
              <a:rPr lang="en-US" sz="3200" dirty="0"/>
              <a:t> CTR</a:t>
            </a:r>
          </a:p>
        </p:txBody>
      </p:sp>
      <p:pic>
        <p:nvPicPr>
          <p:cNvPr id="5" name="Gráfico 4" descr="Hombre con relleno sólido">
            <a:extLst>
              <a:ext uri="{FF2B5EF4-FFF2-40B4-BE49-F238E27FC236}">
                <a16:creationId xmlns:a16="http://schemas.microsoft.com/office/drawing/2014/main" id="{8A73A0BF-5C6C-4EB3-9A11-FC6FA0F31B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991589" y="2445259"/>
            <a:ext cx="1181099" cy="1181099"/>
          </a:xfrm>
          <a:prstGeom prst="rect">
            <a:avLst/>
          </a:prstGeom>
        </p:spPr>
      </p:pic>
      <p:pic>
        <p:nvPicPr>
          <p:cNvPr id="7" name="Gráfico 6" descr="Mujer con relleno sólido">
            <a:extLst>
              <a:ext uri="{FF2B5EF4-FFF2-40B4-BE49-F238E27FC236}">
                <a16:creationId xmlns:a16="http://schemas.microsoft.com/office/drawing/2014/main" id="{7C2CF5A8-385B-45C3-9FB9-57F95F3CE2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78692" y="1873757"/>
            <a:ext cx="1752601" cy="1752601"/>
          </a:xfrm>
          <a:prstGeom prst="rect">
            <a:avLst/>
          </a:prstGeom>
        </p:spPr>
      </p:pic>
      <p:pic>
        <p:nvPicPr>
          <p:cNvPr id="9" name="Gráfico 8" descr="Señal de pulgar hacia arriba  con relleno sólido">
            <a:extLst>
              <a:ext uri="{FF2B5EF4-FFF2-40B4-BE49-F238E27FC236}">
                <a16:creationId xmlns:a16="http://schemas.microsoft.com/office/drawing/2014/main" id="{FCB2CAFD-35C2-4182-A57B-D5F2AABCC6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69145" y="2275304"/>
            <a:ext cx="1184230" cy="1184230"/>
          </a:xfrm>
          <a:prstGeom prst="rect">
            <a:avLst/>
          </a:prstGeom>
        </p:spPr>
      </p:pic>
      <p:pic>
        <p:nvPicPr>
          <p:cNvPr id="10" name="Gráfico 9" descr="Señal de pulgar hacia arriba  con relleno sólido">
            <a:extLst>
              <a:ext uri="{FF2B5EF4-FFF2-40B4-BE49-F238E27FC236}">
                <a16:creationId xmlns:a16="http://schemas.microsoft.com/office/drawing/2014/main" id="{B4B0A7E9-685A-4966-ADD0-7506399EA3D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4649679" y="1840584"/>
            <a:ext cx="1676100" cy="1676100"/>
          </a:xfrm>
          <a:prstGeom prst="rect">
            <a:avLst/>
          </a:prstGeom>
        </p:spPr>
      </p:pic>
      <p:sp>
        <p:nvSpPr>
          <p:cNvPr id="11" name="CuadroTexto 10">
            <a:extLst>
              <a:ext uri="{FF2B5EF4-FFF2-40B4-BE49-F238E27FC236}">
                <a16:creationId xmlns:a16="http://schemas.microsoft.com/office/drawing/2014/main" id="{F11666CE-50F0-4E7B-BA2B-A69FDE5C0444}"/>
              </a:ext>
            </a:extLst>
          </p:cNvPr>
          <p:cNvSpPr txBox="1"/>
          <p:nvPr/>
        </p:nvSpPr>
        <p:spPr>
          <a:xfrm>
            <a:off x="2844996" y="3686174"/>
            <a:ext cx="2200275" cy="584775"/>
          </a:xfrm>
          <a:prstGeom prst="rect">
            <a:avLst/>
          </a:prstGeom>
          <a:noFill/>
        </p:spPr>
        <p:txBody>
          <a:bodyPr wrap="square" rtlCol="0">
            <a:spAutoFit/>
          </a:bodyPr>
          <a:lstStyle/>
          <a:p>
            <a:r>
              <a:rPr lang="es-ES" sz="3200" dirty="0"/>
              <a:t>16 </a:t>
            </a:r>
            <a:r>
              <a:rPr lang="es-ES" sz="3200" dirty="0" err="1"/>
              <a:t>men</a:t>
            </a:r>
            <a:endParaRPr lang="es-ES" sz="3200" dirty="0"/>
          </a:p>
        </p:txBody>
      </p:sp>
      <p:sp>
        <p:nvSpPr>
          <p:cNvPr id="12" name="CuadroTexto 11">
            <a:extLst>
              <a:ext uri="{FF2B5EF4-FFF2-40B4-BE49-F238E27FC236}">
                <a16:creationId xmlns:a16="http://schemas.microsoft.com/office/drawing/2014/main" id="{65D926C7-A401-477E-86CE-FBC3F320C104}"/>
              </a:ext>
            </a:extLst>
          </p:cNvPr>
          <p:cNvSpPr txBox="1"/>
          <p:nvPr/>
        </p:nvSpPr>
        <p:spPr>
          <a:xfrm>
            <a:off x="854271" y="3685247"/>
            <a:ext cx="2200275" cy="584775"/>
          </a:xfrm>
          <a:prstGeom prst="rect">
            <a:avLst/>
          </a:prstGeom>
          <a:noFill/>
        </p:spPr>
        <p:txBody>
          <a:bodyPr wrap="square" rtlCol="0">
            <a:spAutoFit/>
          </a:bodyPr>
          <a:lstStyle/>
          <a:p>
            <a:r>
              <a:rPr lang="es-ES" sz="3200" b="1" dirty="0"/>
              <a:t>25</a:t>
            </a:r>
            <a:r>
              <a:rPr lang="es-ES" sz="3200" dirty="0"/>
              <a:t> </a:t>
            </a:r>
            <a:r>
              <a:rPr lang="es-ES" sz="3200" dirty="0" err="1"/>
              <a:t>women</a:t>
            </a:r>
            <a:endParaRPr lang="es-ES" sz="3200" dirty="0"/>
          </a:p>
        </p:txBody>
      </p:sp>
      <p:sp>
        <p:nvSpPr>
          <p:cNvPr id="13" name="CuadroTexto 12">
            <a:extLst>
              <a:ext uri="{FF2B5EF4-FFF2-40B4-BE49-F238E27FC236}">
                <a16:creationId xmlns:a16="http://schemas.microsoft.com/office/drawing/2014/main" id="{46645854-69AD-4788-89F0-DD068E90146F}"/>
              </a:ext>
            </a:extLst>
          </p:cNvPr>
          <p:cNvSpPr txBox="1"/>
          <p:nvPr/>
        </p:nvSpPr>
        <p:spPr>
          <a:xfrm>
            <a:off x="4868464" y="3673671"/>
            <a:ext cx="2200275" cy="584775"/>
          </a:xfrm>
          <a:prstGeom prst="rect">
            <a:avLst/>
          </a:prstGeom>
          <a:noFill/>
        </p:spPr>
        <p:txBody>
          <a:bodyPr wrap="square" rtlCol="0">
            <a:spAutoFit/>
          </a:bodyPr>
          <a:lstStyle/>
          <a:p>
            <a:r>
              <a:rPr lang="es-ES" sz="3200" b="1" dirty="0"/>
              <a:t>28</a:t>
            </a:r>
            <a:r>
              <a:rPr lang="es-ES" sz="3200" dirty="0"/>
              <a:t> </a:t>
            </a:r>
            <a:r>
              <a:rPr lang="es-ES" sz="3200" dirty="0" err="1"/>
              <a:t>right</a:t>
            </a:r>
            <a:r>
              <a:rPr lang="es-ES" sz="3200" dirty="0"/>
              <a:t> </a:t>
            </a:r>
          </a:p>
        </p:txBody>
      </p:sp>
      <p:sp>
        <p:nvSpPr>
          <p:cNvPr id="14" name="CuadroTexto 13">
            <a:extLst>
              <a:ext uri="{FF2B5EF4-FFF2-40B4-BE49-F238E27FC236}">
                <a16:creationId xmlns:a16="http://schemas.microsoft.com/office/drawing/2014/main" id="{AFBC3C9D-064D-4BE7-B056-4F3F50C4CAFC}"/>
              </a:ext>
            </a:extLst>
          </p:cNvPr>
          <p:cNvSpPr txBox="1"/>
          <p:nvPr/>
        </p:nvSpPr>
        <p:spPr>
          <a:xfrm>
            <a:off x="6715862" y="3686174"/>
            <a:ext cx="2200275" cy="584775"/>
          </a:xfrm>
          <a:prstGeom prst="rect">
            <a:avLst/>
          </a:prstGeom>
          <a:noFill/>
        </p:spPr>
        <p:txBody>
          <a:bodyPr wrap="square" rtlCol="0">
            <a:spAutoFit/>
          </a:bodyPr>
          <a:lstStyle/>
          <a:p>
            <a:r>
              <a:rPr lang="es-ES" sz="3200" dirty="0"/>
              <a:t>13 </a:t>
            </a:r>
            <a:r>
              <a:rPr lang="es-ES" sz="3200" dirty="0" err="1"/>
              <a:t>left</a:t>
            </a:r>
            <a:endParaRPr lang="es-ES" sz="3200" dirty="0"/>
          </a:p>
        </p:txBody>
      </p:sp>
      <p:pic>
        <p:nvPicPr>
          <p:cNvPr id="18" name="Gráfico 17" descr="Culturista con relleno sólido">
            <a:extLst>
              <a:ext uri="{FF2B5EF4-FFF2-40B4-BE49-F238E27FC236}">
                <a16:creationId xmlns:a16="http://schemas.microsoft.com/office/drawing/2014/main" id="{3D475DC5-046D-455F-A1BB-40EFCFC25E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940550" y="1792185"/>
            <a:ext cx="1881486" cy="1881486"/>
          </a:xfrm>
          <a:prstGeom prst="rect">
            <a:avLst/>
          </a:prstGeom>
        </p:spPr>
      </p:pic>
      <p:sp>
        <p:nvSpPr>
          <p:cNvPr id="19" name="CuadroTexto 18">
            <a:extLst>
              <a:ext uri="{FF2B5EF4-FFF2-40B4-BE49-F238E27FC236}">
                <a16:creationId xmlns:a16="http://schemas.microsoft.com/office/drawing/2014/main" id="{8F4D0157-DF89-4A6C-876E-ABF256758A96}"/>
              </a:ext>
            </a:extLst>
          </p:cNvPr>
          <p:cNvSpPr txBox="1"/>
          <p:nvPr/>
        </p:nvSpPr>
        <p:spPr>
          <a:xfrm>
            <a:off x="8463559" y="3673670"/>
            <a:ext cx="4548189" cy="584775"/>
          </a:xfrm>
          <a:prstGeom prst="rect">
            <a:avLst/>
          </a:prstGeom>
          <a:noFill/>
        </p:spPr>
        <p:txBody>
          <a:bodyPr wrap="square" rtlCol="0">
            <a:spAutoFit/>
          </a:bodyPr>
          <a:lstStyle/>
          <a:p>
            <a:r>
              <a:rPr lang="es-ES" sz="3200" b="1" dirty="0"/>
              <a:t>100% </a:t>
            </a:r>
            <a:r>
              <a:rPr lang="es-ES" sz="3200" dirty="0" err="1"/>
              <a:t>hard</a:t>
            </a:r>
            <a:r>
              <a:rPr lang="es-ES" sz="3200" dirty="0"/>
              <a:t> </a:t>
            </a:r>
            <a:r>
              <a:rPr lang="es-ES" sz="3200" dirty="0" err="1"/>
              <a:t>work</a:t>
            </a:r>
            <a:r>
              <a:rPr lang="es-ES" sz="3200" dirty="0"/>
              <a:t> </a:t>
            </a:r>
          </a:p>
        </p:txBody>
      </p:sp>
      <p:sp>
        <p:nvSpPr>
          <p:cNvPr id="20" name="CuadroTexto 19">
            <a:extLst>
              <a:ext uri="{FF2B5EF4-FFF2-40B4-BE49-F238E27FC236}">
                <a16:creationId xmlns:a16="http://schemas.microsoft.com/office/drawing/2014/main" id="{90902EA8-900B-48A5-A142-653531BDCDAE}"/>
              </a:ext>
            </a:extLst>
          </p:cNvPr>
          <p:cNvSpPr txBox="1"/>
          <p:nvPr/>
        </p:nvSpPr>
        <p:spPr>
          <a:xfrm>
            <a:off x="7163989" y="1094090"/>
            <a:ext cx="4548189" cy="584775"/>
          </a:xfrm>
          <a:prstGeom prst="rect">
            <a:avLst/>
          </a:prstGeom>
          <a:noFill/>
        </p:spPr>
        <p:txBody>
          <a:bodyPr wrap="square" rtlCol="0">
            <a:spAutoFit/>
          </a:bodyPr>
          <a:lstStyle/>
          <a:p>
            <a:r>
              <a:rPr lang="es-ES" sz="3200" b="1" dirty="0"/>
              <a:t>49.25</a:t>
            </a:r>
            <a:r>
              <a:rPr lang="es-ES" sz="3200" dirty="0"/>
              <a:t> mean </a:t>
            </a:r>
            <a:r>
              <a:rPr lang="es-ES" sz="3200" dirty="0" err="1"/>
              <a:t>age</a:t>
            </a:r>
            <a:r>
              <a:rPr lang="es-ES" sz="3200" dirty="0"/>
              <a:t> </a:t>
            </a:r>
          </a:p>
        </p:txBody>
      </p:sp>
      <p:sp>
        <p:nvSpPr>
          <p:cNvPr id="15" name="CuadroTexto 14">
            <a:extLst>
              <a:ext uri="{FF2B5EF4-FFF2-40B4-BE49-F238E27FC236}">
                <a16:creationId xmlns:a16="http://schemas.microsoft.com/office/drawing/2014/main" id="{16C19D40-9417-4CD2-A037-D41BDB3D5E1D}"/>
              </a:ext>
            </a:extLst>
          </p:cNvPr>
          <p:cNvSpPr txBox="1"/>
          <p:nvPr/>
        </p:nvSpPr>
        <p:spPr>
          <a:xfrm>
            <a:off x="7472514" y="5004326"/>
            <a:ext cx="3765755" cy="1077218"/>
          </a:xfrm>
          <a:prstGeom prst="rect">
            <a:avLst/>
          </a:prstGeom>
          <a:noFill/>
        </p:spPr>
        <p:txBody>
          <a:bodyPr wrap="square" rtlCol="0">
            <a:spAutoFit/>
          </a:bodyPr>
          <a:lstStyle/>
          <a:p>
            <a:pPr algn="ctr"/>
            <a:r>
              <a:rPr lang="es-ES" sz="3200" b="1" dirty="0"/>
              <a:t>4.5 </a:t>
            </a:r>
            <a:r>
              <a:rPr lang="es-ES" sz="3200" b="1" dirty="0" err="1"/>
              <a:t>days</a:t>
            </a:r>
            <a:r>
              <a:rPr lang="es-ES" sz="3200" b="1" dirty="0"/>
              <a:t> favor ENDO</a:t>
            </a:r>
          </a:p>
          <a:p>
            <a:pPr algn="ctr"/>
            <a:r>
              <a:rPr lang="es-ES" sz="3200" b="1" dirty="0" err="1"/>
              <a:t>for</a:t>
            </a:r>
            <a:r>
              <a:rPr lang="es-ES" sz="3200" b="1" dirty="0"/>
              <a:t> </a:t>
            </a:r>
            <a:r>
              <a:rPr lang="es-ES" sz="3200" b="1" dirty="0" err="1"/>
              <a:t>recovery</a:t>
            </a:r>
            <a:r>
              <a:rPr lang="es-ES" sz="3200" b="1" dirty="0"/>
              <a:t> </a:t>
            </a:r>
            <a:endParaRPr lang="es-ES" sz="3200" dirty="0"/>
          </a:p>
        </p:txBody>
      </p:sp>
      <p:pic>
        <p:nvPicPr>
          <p:cNvPr id="4" name="Imagen 3">
            <a:extLst>
              <a:ext uri="{FF2B5EF4-FFF2-40B4-BE49-F238E27FC236}">
                <a16:creationId xmlns:a16="http://schemas.microsoft.com/office/drawing/2014/main" id="{C23F9292-52BC-4A60-B6BD-90BD9E79528A}"/>
              </a:ext>
            </a:extLst>
          </p:cNvPr>
          <p:cNvPicPr>
            <a:picLocks noChangeAspect="1"/>
          </p:cNvPicPr>
          <p:nvPr/>
        </p:nvPicPr>
        <p:blipFill>
          <a:blip r:embed="rId13"/>
          <a:stretch>
            <a:fillRect/>
          </a:stretch>
        </p:blipFill>
        <p:spPr>
          <a:xfrm>
            <a:off x="3745788" y="970369"/>
            <a:ext cx="4700423" cy="859611"/>
          </a:xfrm>
          <a:prstGeom prst="rect">
            <a:avLst/>
          </a:prstGeom>
        </p:spPr>
      </p:pic>
    </p:spTree>
    <p:extLst>
      <p:ext uri="{BB962C8B-B14F-4D97-AF65-F5344CB8AC3E}">
        <p14:creationId xmlns:p14="http://schemas.microsoft.com/office/powerpoint/2010/main" val="29089273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Material y  Métodos</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0" y="1243013"/>
            <a:ext cx="10515600" cy="4981575"/>
          </a:xfrm>
        </p:spPr>
        <p:txBody>
          <a:bodyPr>
            <a:normAutofit/>
          </a:bodyPr>
          <a:lstStyle/>
          <a:p>
            <a:pPr marL="0" indent="0">
              <a:buNone/>
            </a:pPr>
            <a:r>
              <a:rPr lang="es-ES" sz="3200" dirty="0"/>
              <a:t>Retrospectivo </a:t>
            </a:r>
            <a:r>
              <a:rPr lang="es-ES" sz="3200" b="1" dirty="0"/>
              <a:t>2022</a:t>
            </a:r>
            <a:r>
              <a:rPr lang="es-ES" sz="3200" dirty="0"/>
              <a:t> a </a:t>
            </a:r>
            <a:r>
              <a:rPr lang="es-ES" sz="3200" b="1" dirty="0"/>
              <a:t>2024</a:t>
            </a:r>
          </a:p>
          <a:p>
            <a:pPr marL="0" indent="0">
              <a:buNone/>
            </a:pPr>
            <a:r>
              <a:rPr lang="es-ES" sz="3200" b="1" dirty="0"/>
              <a:t>41</a:t>
            </a:r>
            <a:r>
              <a:rPr lang="es-ES" sz="3200" dirty="0"/>
              <a:t> STC clínicos + EMG + fracaso </a:t>
            </a:r>
            <a:r>
              <a:rPr lang="es-ES" sz="3200" dirty="0" err="1"/>
              <a:t>tto</a:t>
            </a:r>
            <a:r>
              <a:rPr lang="es-ES" sz="3200" dirty="0"/>
              <a:t> </a:t>
            </a:r>
            <a:r>
              <a:rPr lang="es-ES" sz="3200" dirty="0" err="1"/>
              <a:t>cosnervador</a:t>
            </a:r>
            <a:endParaRPr lang="es-ES" sz="3200" dirty="0"/>
          </a:p>
          <a:p>
            <a:pPr marL="0" indent="0">
              <a:buNone/>
            </a:pPr>
            <a:r>
              <a:rPr lang="es-ES" sz="3200" dirty="0"/>
              <a:t>	</a:t>
            </a:r>
            <a:r>
              <a:rPr lang="es-ES" sz="3200" b="1" dirty="0"/>
              <a:t>22</a:t>
            </a:r>
            <a:r>
              <a:rPr lang="es-ES" sz="3200" dirty="0"/>
              <a:t> Endo 		</a:t>
            </a:r>
          </a:p>
          <a:p>
            <a:pPr marL="0" indent="0">
              <a:buNone/>
            </a:pPr>
            <a:r>
              <a:rPr lang="es-ES" sz="3200" dirty="0"/>
              <a:t>	</a:t>
            </a:r>
            <a:r>
              <a:rPr lang="es-ES" sz="3200" b="1" dirty="0"/>
              <a:t>18</a:t>
            </a:r>
            <a:r>
              <a:rPr lang="es-ES" sz="3200" dirty="0"/>
              <a:t> Abiertos</a:t>
            </a:r>
          </a:p>
          <a:p>
            <a:pPr marL="0" indent="0">
              <a:buNone/>
            </a:pPr>
            <a:r>
              <a:rPr lang="es-ES" sz="3200" b="1" dirty="0"/>
              <a:t>Descriptivo</a:t>
            </a:r>
            <a:r>
              <a:rPr lang="es-ES" sz="3200" dirty="0"/>
              <a:t>: Edad Sexo, lado, tipo de trabajo</a:t>
            </a:r>
          </a:p>
          <a:p>
            <a:pPr marL="0" indent="0">
              <a:buNone/>
            </a:pPr>
            <a:r>
              <a:rPr lang="es-ES" sz="3200" b="1" dirty="0"/>
              <a:t>Objetivo</a:t>
            </a:r>
            <a:r>
              <a:rPr lang="es-ES" sz="3200" dirty="0"/>
              <a:t>: comparar los días de baja ENDO  y ABIERTO</a:t>
            </a:r>
          </a:p>
          <a:p>
            <a:pPr marL="0" indent="0">
              <a:buNone/>
            </a:pPr>
            <a:endParaRPr lang="en-US" sz="3200" dirty="0"/>
          </a:p>
          <a:p>
            <a:pPr marL="0" indent="0">
              <a:buNone/>
            </a:pPr>
            <a:endParaRPr lang="en-US" sz="3200" dirty="0"/>
          </a:p>
        </p:txBody>
      </p:sp>
      <p:pic>
        <p:nvPicPr>
          <p:cNvPr id="5" name="Picture 2" descr="¿Qué es un bisturí? - Instrumental médico - Homo medicus">
            <a:extLst>
              <a:ext uri="{FF2B5EF4-FFF2-40B4-BE49-F238E27FC236}">
                <a16:creationId xmlns:a16="http://schemas.microsoft.com/office/drawing/2014/main" id="{CE8CB473-F676-4682-B081-5780BAE06172}"/>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flipH="1">
            <a:off x="0" y="4513501"/>
            <a:ext cx="3514726" cy="2521744"/>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a:extLst>
              <a:ext uri="{FF2B5EF4-FFF2-40B4-BE49-F238E27FC236}">
                <a16:creationId xmlns:a16="http://schemas.microsoft.com/office/drawing/2014/main" id="{599AAA03-482F-4C47-AEFB-29BB74869D48}"/>
              </a:ext>
            </a:extLst>
          </p:cNvPr>
          <p:cNvPicPr>
            <a:picLocks noChangeAspect="1"/>
          </p:cNvPicPr>
          <p:nvPr/>
        </p:nvPicPr>
        <p:blipFill>
          <a:blip r:embed="rId3"/>
          <a:stretch>
            <a:fillRect/>
          </a:stretch>
        </p:blipFill>
        <p:spPr>
          <a:xfrm>
            <a:off x="8094512" y="4625262"/>
            <a:ext cx="4097488" cy="2298222"/>
          </a:xfrm>
          <a:prstGeom prst="rect">
            <a:avLst/>
          </a:prstGeom>
        </p:spPr>
      </p:pic>
      <p:pic>
        <p:nvPicPr>
          <p:cNvPr id="4" name="Imagen 3">
            <a:extLst>
              <a:ext uri="{FF2B5EF4-FFF2-40B4-BE49-F238E27FC236}">
                <a16:creationId xmlns:a16="http://schemas.microsoft.com/office/drawing/2014/main" id="{44CCC584-0BC9-4813-8632-A326136ABA8F}"/>
              </a:ext>
            </a:extLst>
          </p:cNvPr>
          <p:cNvPicPr>
            <a:picLocks noChangeAspect="1"/>
          </p:cNvPicPr>
          <p:nvPr/>
        </p:nvPicPr>
        <p:blipFill>
          <a:blip r:embed="rId4"/>
          <a:stretch>
            <a:fillRect/>
          </a:stretch>
        </p:blipFill>
        <p:spPr>
          <a:xfrm>
            <a:off x="9518511" y="432356"/>
            <a:ext cx="2254389" cy="3382249"/>
          </a:xfrm>
          <a:prstGeom prst="rect">
            <a:avLst/>
          </a:prstGeom>
        </p:spPr>
      </p:pic>
    </p:spTree>
    <p:extLst>
      <p:ext uri="{BB962C8B-B14F-4D97-AF65-F5344CB8AC3E}">
        <p14:creationId xmlns:p14="http://schemas.microsoft.com/office/powerpoint/2010/main" val="40333462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s-ES" b="1" dirty="0">
                <a:solidFill>
                  <a:srgbClr val="002060"/>
                </a:solidFill>
              </a:rPr>
              <a:t>Resultados</a:t>
            </a:r>
            <a:r>
              <a:rPr lang="en-US" b="1" dirty="0">
                <a:solidFill>
                  <a:srgbClr val="002060"/>
                </a:solidFill>
              </a:rPr>
              <a:t> </a:t>
            </a:r>
          </a:p>
        </p:txBody>
      </p:sp>
      <p:pic>
        <p:nvPicPr>
          <p:cNvPr id="5" name="Gráfico 4" descr="Hombre con relleno sólido">
            <a:extLst>
              <a:ext uri="{FF2B5EF4-FFF2-40B4-BE49-F238E27FC236}">
                <a16:creationId xmlns:a16="http://schemas.microsoft.com/office/drawing/2014/main" id="{8A73A0BF-5C6C-4EB3-9A11-FC6FA0F31B7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867764" y="2830196"/>
            <a:ext cx="1181099" cy="1181099"/>
          </a:xfrm>
          <a:prstGeom prst="rect">
            <a:avLst/>
          </a:prstGeom>
        </p:spPr>
      </p:pic>
      <p:pic>
        <p:nvPicPr>
          <p:cNvPr id="7" name="Gráfico 6" descr="Mujer con relleno sólido">
            <a:extLst>
              <a:ext uri="{FF2B5EF4-FFF2-40B4-BE49-F238E27FC236}">
                <a16:creationId xmlns:a16="http://schemas.microsoft.com/office/drawing/2014/main" id="{7C2CF5A8-385B-45C3-9FB9-57F95F3CE28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54867" y="2258694"/>
            <a:ext cx="1752601" cy="1752601"/>
          </a:xfrm>
          <a:prstGeom prst="rect">
            <a:avLst/>
          </a:prstGeom>
        </p:spPr>
      </p:pic>
      <p:pic>
        <p:nvPicPr>
          <p:cNvPr id="9" name="Gráfico 8" descr="Señal de pulgar hacia arriba  con relleno sólido">
            <a:extLst>
              <a:ext uri="{FF2B5EF4-FFF2-40B4-BE49-F238E27FC236}">
                <a16:creationId xmlns:a16="http://schemas.microsoft.com/office/drawing/2014/main" id="{FCB2CAFD-35C2-4182-A57B-D5F2AABCC64F}"/>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232207" y="3487877"/>
            <a:ext cx="1184230" cy="1184230"/>
          </a:xfrm>
          <a:prstGeom prst="rect">
            <a:avLst/>
          </a:prstGeom>
        </p:spPr>
      </p:pic>
      <p:pic>
        <p:nvPicPr>
          <p:cNvPr id="10" name="Gráfico 9" descr="Señal de pulgar hacia arriba  con relleno sólido">
            <a:extLst>
              <a:ext uri="{FF2B5EF4-FFF2-40B4-BE49-F238E27FC236}">
                <a16:creationId xmlns:a16="http://schemas.microsoft.com/office/drawing/2014/main" id="{B4B0A7E9-685A-4966-ADD0-7506399EA3D9}"/>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flipH="1">
            <a:off x="5108673" y="3173245"/>
            <a:ext cx="1676100" cy="1676100"/>
          </a:xfrm>
          <a:prstGeom prst="rect">
            <a:avLst/>
          </a:prstGeom>
        </p:spPr>
      </p:pic>
      <p:sp>
        <p:nvSpPr>
          <p:cNvPr id="11" name="CuadroTexto 10">
            <a:extLst>
              <a:ext uri="{FF2B5EF4-FFF2-40B4-BE49-F238E27FC236}">
                <a16:creationId xmlns:a16="http://schemas.microsoft.com/office/drawing/2014/main" id="{F11666CE-50F0-4E7B-BA2B-A69FDE5C0444}"/>
              </a:ext>
            </a:extLst>
          </p:cNvPr>
          <p:cNvSpPr txBox="1"/>
          <p:nvPr/>
        </p:nvSpPr>
        <p:spPr>
          <a:xfrm>
            <a:off x="2721171" y="4071111"/>
            <a:ext cx="2200275" cy="584775"/>
          </a:xfrm>
          <a:prstGeom prst="rect">
            <a:avLst/>
          </a:prstGeom>
          <a:noFill/>
        </p:spPr>
        <p:txBody>
          <a:bodyPr wrap="square" rtlCol="0">
            <a:spAutoFit/>
          </a:bodyPr>
          <a:lstStyle/>
          <a:p>
            <a:r>
              <a:rPr lang="es-ES" sz="3200" dirty="0"/>
              <a:t>16 hombres</a:t>
            </a:r>
          </a:p>
        </p:txBody>
      </p:sp>
      <p:sp>
        <p:nvSpPr>
          <p:cNvPr id="12" name="CuadroTexto 11">
            <a:extLst>
              <a:ext uri="{FF2B5EF4-FFF2-40B4-BE49-F238E27FC236}">
                <a16:creationId xmlns:a16="http://schemas.microsoft.com/office/drawing/2014/main" id="{65D926C7-A401-477E-86CE-FBC3F320C104}"/>
              </a:ext>
            </a:extLst>
          </p:cNvPr>
          <p:cNvSpPr txBox="1"/>
          <p:nvPr/>
        </p:nvSpPr>
        <p:spPr>
          <a:xfrm>
            <a:off x="730446" y="4070184"/>
            <a:ext cx="2200275" cy="584775"/>
          </a:xfrm>
          <a:prstGeom prst="rect">
            <a:avLst/>
          </a:prstGeom>
          <a:noFill/>
        </p:spPr>
        <p:txBody>
          <a:bodyPr wrap="square" rtlCol="0">
            <a:spAutoFit/>
          </a:bodyPr>
          <a:lstStyle/>
          <a:p>
            <a:r>
              <a:rPr lang="es-ES" sz="3200" b="1" dirty="0"/>
              <a:t>25</a:t>
            </a:r>
            <a:r>
              <a:rPr lang="es-ES" sz="3200" dirty="0"/>
              <a:t> mujeres</a:t>
            </a:r>
          </a:p>
        </p:txBody>
      </p:sp>
      <p:sp>
        <p:nvSpPr>
          <p:cNvPr id="13" name="CuadroTexto 12">
            <a:extLst>
              <a:ext uri="{FF2B5EF4-FFF2-40B4-BE49-F238E27FC236}">
                <a16:creationId xmlns:a16="http://schemas.microsoft.com/office/drawing/2014/main" id="{46645854-69AD-4788-89F0-DD068E90146F}"/>
              </a:ext>
            </a:extLst>
          </p:cNvPr>
          <p:cNvSpPr txBox="1"/>
          <p:nvPr/>
        </p:nvSpPr>
        <p:spPr>
          <a:xfrm>
            <a:off x="5092603" y="4625939"/>
            <a:ext cx="2200275" cy="584775"/>
          </a:xfrm>
          <a:prstGeom prst="rect">
            <a:avLst/>
          </a:prstGeom>
          <a:noFill/>
        </p:spPr>
        <p:txBody>
          <a:bodyPr wrap="square" rtlCol="0">
            <a:spAutoFit/>
          </a:bodyPr>
          <a:lstStyle/>
          <a:p>
            <a:r>
              <a:rPr lang="es-ES" sz="3200" b="1" dirty="0"/>
              <a:t>28</a:t>
            </a:r>
            <a:r>
              <a:rPr lang="es-ES" sz="3200" dirty="0"/>
              <a:t> </a:t>
            </a:r>
            <a:r>
              <a:rPr lang="es-ES" sz="3200" dirty="0" err="1"/>
              <a:t>Dcho</a:t>
            </a:r>
            <a:r>
              <a:rPr lang="es-ES" sz="3200" dirty="0"/>
              <a:t> </a:t>
            </a:r>
          </a:p>
        </p:txBody>
      </p:sp>
      <p:sp>
        <p:nvSpPr>
          <p:cNvPr id="14" name="CuadroTexto 13">
            <a:extLst>
              <a:ext uri="{FF2B5EF4-FFF2-40B4-BE49-F238E27FC236}">
                <a16:creationId xmlns:a16="http://schemas.microsoft.com/office/drawing/2014/main" id="{AFBC3C9D-064D-4BE7-B056-4F3F50C4CAFC}"/>
              </a:ext>
            </a:extLst>
          </p:cNvPr>
          <p:cNvSpPr txBox="1"/>
          <p:nvPr/>
        </p:nvSpPr>
        <p:spPr>
          <a:xfrm>
            <a:off x="7099398" y="4625940"/>
            <a:ext cx="2200275" cy="584775"/>
          </a:xfrm>
          <a:prstGeom prst="rect">
            <a:avLst/>
          </a:prstGeom>
          <a:noFill/>
        </p:spPr>
        <p:txBody>
          <a:bodyPr wrap="square" rtlCol="0">
            <a:spAutoFit/>
          </a:bodyPr>
          <a:lstStyle/>
          <a:p>
            <a:r>
              <a:rPr lang="es-ES" sz="3200" dirty="0"/>
              <a:t>13 </a:t>
            </a:r>
            <a:r>
              <a:rPr lang="es-ES" sz="3200" dirty="0" err="1"/>
              <a:t>Izq</a:t>
            </a:r>
            <a:endParaRPr lang="es-ES" sz="3200" dirty="0"/>
          </a:p>
        </p:txBody>
      </p:sp>
      <p:pic>
        <p:nvPicPr>
          <p:cNvPr id="18" name="Gráfico 17" descr="Culturista con relleno sólido">
            <a:extLst>
              <a:ext uri="{FF2B5EF4-FFF2-40B4-BE49-F238E27FC236}">
                <a16:creationId xmlns:a16="http://schemas.microsoft.com/office/drawing/2014/main" id="{3D475DC5-046D-455F-A1BB-40EFCFC25EE7}"/>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87593" y="3487877"/>
            <a:ext cx="1881486" cy="1881486"/>
          </a:xfrm>
          <a:prstGeom prst="rect">
            <a:avLst/>
          </a:prstGeom>
        </p:spPr>
      </p:pic>
      <p:sp>
        <p:nvSpPr>
          <p:cNvPr id="19" name="CuadroTexto 18">
            <a:extLst>
              <a:ext uri="{FF2B5EF4-FFF2-40B4-BE49-F238E27FC236}">
                <a16:creationId xmlns:a16="http://schemas.microsoft.com/office/drawing/2014/main" id="{8F4D0157-DF89-4A6C-876E-ABF256758A96}"/>
              </a:ext>
            </a:extLst>
          </p:cNvPr>
          <p:cNvSpPr txBox="1"/>
          <p:nvPr/>
        </p:nvSpPr>
        <p:spPr>
          <a:xfrm>
            <a:off x="8585736" y="5369363"/>
            <a:ext cx="3522846" cy="1077218"/>
          </a:xfrm>
          <a:prstGeom prst="rect">
            <a:avLst/>
          </a:prstGeom>
          <a:noFill/>
        </p:spPr>
        <p:txBody>
          <a:bodyPr wrap="square" rtlCol="0">
            <a:spAutoFit/>
          </a:bodyPr>
          <a:lstStyle/>
          <a:p>
            <a:pPr algn="ctr"/>
            <a:r>
              <a:rPr lang="es-ES" sz="3200" b="1" dirty="0"/>
              <a:t>100% </a:t>
            </a:r>
            <a:r>
              <a:rPr lang="es-ES" sz="3200" dirty="0"/>
              <a:t>trabajadores </a:t>
            </a:r>
          </a:p>
          <a:p>
            <a:pPr algn="ctr"/>
            <a:r>
              <a:rPr lang="es-ES" sz="3200" dirty="0"/>
              <a:t>de fuerza</a:t>
            </a:r>
          </a:p>
        </p:txBody>
      </p:sp>
      <p:sp>
        <p:nvSpPr>
          <p:cNvPr id="17" name="CuadroTexto 16">
            <a:extLst>
              <a:ext uri="{FF2B5EF4-FFF2-40B4-BE49-F238E27FC236}">
                <a16:creationId xmlns:a16="http://schemas.microsoft.com/office/drawing/2014/main" id="{7D2BC2A4-5893-422E-8FE8-C97FE7D4ABA7}"/>
              </a:ext>
            </a:extLst>
          </p:cNvPr>
          <p:cNvSpPr txBox="1"/>
          <p:nvPr/>
        </p:nvSpPr>
        <p:spPr>
          <a:xfrm>
            <a:off x="794440" y="5647851"/>
            <a:ext cx="4548189" cy="584775"/>
          </a:xfrm>
          <a:prstGeom prst="rect">
            <a:avLst/>
          </a:prstGeom>
          <a:noFill/>
        </p:spPr>
        <p:txBody>
          <a:bodyPr wrap="square" rtlCol="0">
            <a:spAutoFit/>
          </a:bodyPr>
          <a:lstStyle/>
          <a:p>
            <a:r>
              <a:rPr lang="es-ES" sz="3200" dirty="0"/>
              <a:t>Media</a:t>
            </a:r>
            <a:r>
              <a:rPr lang="es-ES" sz="3200" b="1" dirty="0"/>
              <a:t> 49.25</a:t>
            </a:r>
            <a:r>
              <a:rPr lang="es-ES" sz="3200" dirty="0"/>
              <a:t> años</a:t>
            </a:r>
          </a:p>
        </p:txBody>
      </p:sp>
      <p:graphicFrame>
        <p:nvGraphicFramePr>
          <p:cNvPr id="22" name="Diagrama 21">
            <a:extLst>
              <a:ext uri="{FF2B5EF4-FFF2-40B4-BE49-F238E27FC236}">
                <a16:creationId xmlns:a16="http://schemas.microsoft.com/office/drawing/2014/main" id="{D8B62E39-C67E-4358-A598-2DFF84F94F7C}"/>
              </a:ext>
            </a:extLst>
          </p:cNvPr>
          <p:cNvGraphicFramePr/>
          <p:nvPr>
            <p:extLst>
              <p:ext uri="{D42A27DB-BD31-4B8C-83A1-F6EECF244321}">
                <p14:modId xmlns:p14="http://schemas.microsoft.com/office/powerpoint/2010/main" val="380029154"/>
              </p:ext>
            </p:extLst>
          </p:nvPr>
        </p:nvGraphicFramePr>
        <p:xfrm>
          <a:off x="3474317" y="317982"/>
          <a:ext cx="5627344" cy="3042443"/>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pic>
        <p:nvPicPr>
          <p:cNvPr id="15" name="Picture 2" descr="¿Qué es un bisturí? - Instrumental médico - Homo medicus">
            <a:extLst>
              <a:ext uri="{FF2B5EF4-FFF2-40B4-BE49-F238E27FC236}">
                <a16:creationId xmlns:a16="http://schemas.microsoft.com/office/drawing/2014/main" id="{6F555FB9-A31C-4B20-9162-C5F49FCC550A}"/>
              </a:ext>
            </a:extLst>
          </p:cNvPr>
          <p:cNvPicPr>
            <a:picLocks noChangeAspect="1" noChangeArrowheads="1"/>
          </p:cNvPicPr>
          <p:nvPr/>
        </p:nvPicPr>
        <p:blipFill>
          <a:blip r:embed="rId18">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829674" y="-481920"/>
            <a:ext cx="3362325" cy="2521744"/>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2E974CC0-AF8B-41CB-8CEA-8DD0103F012E}"/>
              </a:ext>
            </a:extLst>
          </p:cNvPr>
          <p:cNvPicPr>
            <a:picLocks noChangeAspect="1"/>
          </p:cNvPicPr>
          <p:nvPr/>
        </p:nvPicPr>
        <p:blipFill>
          <a:blip r:embed="rId19"/>
          <a:stretch>
            <a:fillRect/>
          </a:stretch>
        </p:blipFill>
        <p:spPr>
          <a:xfrm>
            <a:off x="8324831" y="1549533"/>
            <a:ext cx="4097488" cy="2298222"/>
          </a:xfrm>
          <a:prstGeom prst="rect">
            <a:avLst/>
          </a:prstGeom>
        </p:spPr>
      </p:pic>
    </p:spTree>
    <p:extLst>
      <p:ext uri="{BB962C8B-B14F-4D97-AF65-F5344CB8AC3E}">
        <p14:creationId xmlns:p14="http://schemas.microsoft.com/office/powerpoint/2010/main" val="997073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9"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n-US" b="1" dirty="0" err="1">
                <a:solidFill>
                  <a:srgbClr val="002060"/>
                </a:solidFill>
              </a:rPr>
              <a:t>Resultados</a:t>
            </a:r>
            <a:r>
              <a:rPr lang="en-US" b="1" dirty="0">
                <a:solidFill>
                  <a:srgbClr val="002060"/>
                </a:solidFill>
              </a:rPr>
              <a:t> </a:t>
            </a:r>
          </a:p>
        </p:txBody>
      </p:sp>
      <p:sp>
        <p:nvSpPr>
          <p:cNvPr id="15" name="CuadroTexto 14">
            <a:extLst>
              <a:ext uri="{FF2B5EF4-FFF2-40B4-BE49-F238E27FC236}">
                <a16:creationId xmlns:a16="http://schemas.microsoft.com/office/drawing/2014/main" id="{16C19D40-9417-4CD2-A037-D41BDB3D5E1D}"/>
              </a:ext>
            </a:extLst>
          </p:cNvPr>
          <p:cNvSpPr txBox="1"/>
          <p:nvPr/>
        </p:nvSpPr>
        <p:spPr>
          <a:xfrm>
            <a:off x="743474" y="5014118"/>
            <a:ext cx="6491136" cy="584775"/>
          </a:xfrm>
          <a:prstGeom prst="rect">
            <a:avLst/>
          </a:prstGeom>
          <a:noFill/>
        </p:spPr>
        <p:txBody>
          <a:bodyPr wrap="square" rtlCol="0">
            <a:spAutoFit/>
          </a:bodyPr>
          <a:lstStyle/>
          <a:p>
            <a:pPr algn="ctr"/>
            <a:r>
              <a:rPr lang="es-ES" sz="3200" b="1" dirty="0"/>
              <a:t>4.5 </a:t>
            </a:r>
            <a:r>
              <a:rPr lang="es-ES" sz="3200" dirty="0"/>
              <a:t>días</a:t>
            </a:r>
            <a:r>
              <a:rPr lang="es-ES" sz="3200" b="1" dirty="0"/>
              <a:t> favor ENDO</a:t>
            </a:r>
            <a:endParaRPr lang="es-ES" sz="3200" dirty="0"/>
          </a:p>
        </p:txBody>
      </p:sp>
      <p:graphicFrame>
        <p:nvGraphicFramePr>
          <p:cNvPr id="16" name="Diagrama 15">
            <a:extLst>
              <a:ext uri="{FF2B5EF4-FFF2-40B4-BE49-F238E27FC236}">
                <a16:creationId xmlns:a16="http://schemas.microsoft.com/office/drawing/2014/main" id="{341F51E0-6DCD-467D-AC1A-4FA305B5FF36}"/>
              </a:ext>
            </a:extLst>
          </p:cNvPr>
          <p:cNvGraphicFramePr/>
          <p:nvPr>
            <p:extLst>
              <p:ext uri="{D42A27DB-BD31-4B8C-83A1-F6EECF244321}">
                <p14:modId xmlns:p14="http://schemas.microsoft.com/office/powerpoint/2010/main" val="3777159810"/>
              </p:ext>
            </p:extLst>
          </p:nvPr>
        </p:nvGraphicFramePr>
        <p:xfrm>
          <a:off x="990600" y="985572"/>
          <a:ext cx="7848600" cy="4028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1" name="Imagen 20">
            <a:extLst>
              <a:ext uri="{FF2B5EF4-FFF2-40B4-BE49-F238E27FC236}">
                <a16:creationId xmlns:a16="http://schemas.microsoft.com/office/drawing/2014/main" id="{851C2337-4F8C-4B19-94E2-51F95A2323C7}"/>
              </a:ext>
            </a:extLst>
          </p:cNvPr>
          <p:cNvPicPr>
            <a:picLocks noChangeAspect="1"/>
          </p:cNvPicPr>
          <p:nvPr/>
        </p:nvPicPr>
        <p:blipFill>
          <a:blip r:embed="rId8"/>
          <a:stretch>
            <a:fillRect/>
          </a:stretch>
        </p:blipFill>
        <p:spPr>
          <a:xfrm>
            <a:off x="7234610" y="4076700"/>
            <a:ext cx="4957390" cy="2781300"/>
          </a:xfrm>
          <a:prstGeom prst="rect">
            <a:avLst/>
          </a:prstGeom>
        </p:spPr>
      </p:pic>
      <p:pic>
        <p:nvPicPr>
          <p:cNvPr id="2050" name="Picture 2" descr="¿Qué es un bisturí? - Instrumental médico - Homo medicus">
            <a:extLst>
              <a:ext uri="{FF2B5EF4-FFF2-40B4-BE49-F238E27FC236}">
                <a16:creationId xmlns:a16="http://schemas.microsoft.com/office/drawing/2014/main" id="{AFF19A88-7B7A-4D18-97B7-AA1732C1B707}"/>
              </a:ext>
            </a:extLst>
          </p:cNvPr>
          <p:cNvPicPr>
            <a:picLocks noChangeAspect="1" noChangeArrowheads="1"/>
          </p:cNvPicPr>
          <p:nvPr/>
        </p:nvPicPr>
        <p:blipFill>
          <a:blip r:embed="rId9">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36996" y="-383778"/>
            <a:ext cx="4055004" cy="3041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8108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86D700FF-9A8F-4FD9-BB12-21B2CACBEBDA}"/>
              </a:ext>
            </a:extLst>
          </p:cNvPr>
          <p:cNvPicPr>
            <a:picLocks noChangeAspect="1"/>
          </p:cNvPicPr>
          <p:nvPr/>
        </p:nvPicPr>
        <p:blipFill>
          <a:blip r:embed="rId2"/>
          <a:stretch>
            <a:fillRect/>
          </a:stretch>
        </p:blipFill>
        <p:spPr>
          <a:xfrm>
            <a:off x="5562692" y="3047670"/>
            <a:ext cx="6791533" cy="3810330"/>
          </a:xfrm>
          <a:prstGeom prst="rect">
            <a:avLst/>
          </a:prstGeom>
        </p:spPr>
      </p:pic>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n-US" b="1" dirty="0">
                <a:solidFill>
                  <a:srgbClr val="002060"/>
                </a:solidFill>
              </a:rPr>
              <a:t>Discussion </a:t>
            </a:r>
          </a:p>
        </p:txBody>
      </p:sp>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838200" y="1195388"/>
            <a:ext cx="10515600" cy="4981575"/>
          </a:xfrm>
        </p:spPr>
        <p:txBody>
          <a:bodyPr>
            <a:normAutofit/>
          </a:bodyPr>
          <a:lstStyle/>
          <a:p>
            <a:pPr marL="0" indent="0">
              <a:buNone/>
            </a:pPr>
            <a:r>
              <a:rPr lang="es-ES" sz="3200" dirty="0"/>
              <a:t>Endoscópico STC </a:t>
            </a:r>
          </a:p>
          <a:p>
            <a:pPr>
              <a:buFontTx/>
              <a:buChar char="-"/>
            </a:pPr>
            <a:r>
              <a:rPr lang="es-ES" sz="3200" b="1" dirty="0"/>
              <a:t>4,5</a:t>
            </a:r>
            <a:r>
              <a:rPr lang="es-ES" sz="3200" dirty="0"/>
              <a:t> días menos de baja </a:t>
            </a:r>
          </a:p>
          <a:p>
            <a:pPr marL="0" indent="0">
              <a:buNone/>
            </a:pPr>
            <a:r>
              <a:rPr lang="es-ES" sz="3200" dirty="0"/>
              <a:t>- Mismo coste</a:t>
            </a:r>
          </a:p>
          <a:p>
            <a:pPr marL="0" indent="0">
              <a:buNone/>
            </a:pPr>
            <a:r>
              <a:rPr lang="es-ES" sz="3200" dirty="0"/>
              <a:t>- Necesita equipamiento y aprendizaje </a:t>
            </a:r>
          </a:p>
          <a:p>
            <a:pPr marL="0" indent="0">
              <a:buNone/>
            </a:pPr>
            <a:r>
              <a:rPr lang="es-ES" sz="3200" dirty="0"/>
              <a:t>- Posiblemente mejor postoperatorio </a:t>
            </a:r>
          </a:p>
          <a:p>
            <a:pPr marL="0" indent="0">
              <a:buNone/>
            </a:pPr>
            <a:r>
              <a:rPr lang="en-US" sz="3200" dirty="0"/>
              <a:t> </a:t>
            </a:r>
          </a:p>
        </p:txBody>
      </p:sp>
      <p:pic>
        <p:nvPicPr>
          <p:cNvPr id="5" name="Imagen 4">
            <a:extLst>
              <a:ext uri="{FF2B5EF4-FFF2-40B4-BE49-F238E27FC236}">
                <a16:creationId xmlns:a16="http://schemas.microsoft.com/office/drawing/2014/main" id="{A369E43B-BA99-4ED3-9B9C-669301DE2C14}"/>
              </a:ext>
            </a:extLst>
          </p:cNvPr>
          <p:cNvPicPr>
            <a:picLocks noChangeAspect="1"/>
          </p:cNvPicPr>
          <p:nvPr/>
        </p:nvPicPr>
        <p:blipFill>
          <a:blip r:embed="rId3"/>
          <a:stretch>
            <a:fillRect/>
          </a:stretch>
        </p:blipFill>
        <p:spPr>
          <a:xfrm>
            <a:off x="2486550" y="4381500"/>
            <a:ext cx="2727101" cy="2135981"/>
          </a:xfrm>
          <a:prstGeom prst="rect">
            <a:avLst/>
          </a:prstGeom>
        </p:spPr>
      </p:pic>
      <p:pic>
        <p:nvPicPr>
          <p:cNvPr id="6" name="Imagen 5">
            <a:extLst>
              <a:ext uri="{FF2B5EF4-FFF2-40B4-BE49-F238E27FC236}">
                <a16:creationId xmlns:a16="http://schemas.microsoft.com/office/drawing/2014/main" id="{52E7FB9A-CCA9-4D4C-928F-806B0985E9C4}"/>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5510" b="96694" l="5942" r="92162">
                        <a14:foregroundMark x1="44880" y1="6061" x2="44880" y2="6061"/>
                        <a14:foregroundMark x1="45891" y1="5647" x2="45891" y2="5647"/>
                        <a14:foregroundMark x1="45638" y1="93251" x2="45638" y2="93251"/>
                        <a14:foregroundMark x1="28066" y1="86364" x2="28066" y2="86364"/>
                        <a14:foregroundMark x1="50190" y1="86364" x2="50190" y2="86364"/>
                        <a14:foregroundMark x1="92288" y1="53444" x2="92288" y2="53444"/>
                        <a14:foregroundMark x1="5942" y1="49725" x2="5942" y2="49725"/>
                        <a14:foregroundMark x1="41719" y1="84848" x2="41719" y2="84848"/>
                        <a14:foregroundMark x1="38180" y1="89118" x2="38180" y2="89118"/>
                        <a14:foregroundMark x1="38180" y1="89118" x2="38180" y2="89118"/>
                        <a14:foregroundMark x1="37547" y1="84160" x2="37547" y2="84160"/>
                        <a14:foregroundMark x1="37168" y1="82920" x2="37168" y2="82920"/>
                        <a14:foregroundMark x1="35019" y1="82920" x2="53603" y2="93251"/>
                        <a14:foregroundMark x1="53603" y1="93251" x2="38053" y2="76860"/>
                        <a14:foregroundMark x1="38053" y1="76860" x2="31606" y2="80716"/>
                        <a14:foregroundMark x1="43489" y1="96694" x2="43489" y2="96694"/>
                        <a14:foregroundMark x1="46650" y1="96694" x2="46650" y2="96694"/>
                        <a14:foregroundMark x1="24526" y1="90634" x2="24526" y2="90634"/>
                        <a14:foregroundMark x1="23135" y1="91736" x2="23135" y2="91736"/>
                        <a14:foregroundMark x1="21745" y1="91736" x2="21745" y2="91736"/>
                        <a14:foregroundMark x1="21745" y1="91736" x2="21745" y2="91736"/>
                        <a14:foregroundMark x1="21365" y1="92149" x2="21365" y2="92149"/>
                        <a14:foregroundMark x1="22124" y1="92149" x2="22124" y2="92149"/>
                        <a14:foregroundMark x1="23894" y1="90634" x2="23894" y2="90634"/>
                        <a14:foregroundMark x1="23894" y1="94766" x2="23894" y2="94766"/>
                      </a14:backgroundRemoval>
                    </a14:imgEffect>
                  </a14:imgLayer>
                </a14:imgProps>
              </a:ext>
            </a:extLst>
          </a:blip>
          <a:stretch>
            <a:fillRect/>
          </a:stretch>
        </p:blipFill>
        <p:spPr>
          <a:xfrm>
            <a:off x="8317534" y="126461"/>
            <a:ext cx="2949528" cy="2707152"/>
          </a:xfrm>
          <a:prstGeom prst="rect">
            <a:avLst/>
          </a:prstGeom>
        </p:spPr>
      </p:pic>
    </p:spTree>
    <p:extLst>
      <p:ext uri="{BB962C8B-B14F-4D97-AF65-F5344CB8AC3E}">
        <p14:creationId xmlns:p14="http://schemas.microsoft.com/office/powerpoint/2010/main" val="24802630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FA46CD8-7DC2-49C4-AF12-0CABC3C5F21C}"/>
              </a:ext>
            </a:extLst>
          </p:cNvPr>
          <p:cNvSpPr>
            <a:spLocks noGrp="1"/>
          </p:cNvSpPr>
          <p:nvPr>
            <p:ph type="title"/>
          </p:nvPr>
        </p:nvSpPr>
        <p:spPr>
          <a:xfrm>
            <a:off x="838200" y="-82550"/>
            <a:ext cx="10515600" cy="1325563"/>
          </a:xfrm>
        </p:spPr>
        <p:txBody>
          <a:bodyPr/>
          <a:lstStyle/>
          <a:p>
            <a:r>
              <a:rPr lang="en-US" b="1" dirty="0">
                <a:solidFill>
                  <a:srgbClr val="002060"/>
                </a:solidFill>
              </a:rPr>
              <a:t>Conclusion</a:t>
            </a:r>
          </a:p>
        </p:txBody>
      </p:sp>
      <p:graphicFrame>
        <p:nvGraphicFramePr>
          <p:cNvPr id="4" name="Diagrama 3">
            <a:extLst>
              <a:ext uri="{FF2B5EF4-FFF2-40B4-BE49-F238E27FC236}">
                <a16:creationId xmlns:a16="http://schemas.microsoft.com/office/drawing/2014/main" id="{C6B47818-F6FE-497D-8BEE-31D60DA5B22F}"/>
              </a:ext>
            </a:extLst>
          </p:cNvPr>
          <p:cNvGraphicFramePr/>
          <p:nvPr>
            <p:extLst>
              <p:ext uri="{D42A27DB-BD31-4B8C-83A1-F6EECF244321}">
                <p14:modId xmlns:p14="http://schemas.microsoft.com/office/powerpoint/2010/main" val="1853007361"/>
              </p:ext>
            </p:extLst>
          </p:nvPr>
        </p:nvGraphicFramePr>
        <p:xfrm>
          <a:off x="942975" y="204788"/>
          <a:ext cx="7848600" cy="402854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Marcador de contenido 2">
            <a:extLst>
              <a:ext uri="{FF2B5EF4-FFF2-40B4-BE49-F238E27FC236}">
                <a16:creationId xmlns:a16="http://schemas.microsoft.com/office/drawing/2014/main" id="{7D6D11F6-7FC2-4257-81D6-1526FB709ABB}"/>
              </a:ext>
            </a:extLst>
          </p:cNvPr>
          <p:cNvSpPr>
            <a:spLocks noGrp="1"/>
          </p:cNvSpPr>
          <p:nvPr>
            <p:ph idx="1"/>
          </p:nvPr>
        </p:nvSpPr>
        <p:spPr>
          <a:xfrm>
            <a:off x="942976" y="3629891"/>
            <a:ext cx="10410824" cy="2547072"/>
          </a:xfrm>
        </p:spPr>
        <p:txBody>
          <a:bodyPr>
            <a:normAutofit fontScale="92500" lnSpcReduction="10000"/>
          </a:bodyPr>
          <a:lstStyle/>
          <a:p>
            <a:pPr marL="0" indent="0">
              <a:buNone/>
            </a:pPr>
            <a:r>
              <a:rPr lang="es-ES" sz="3200" b="1" dirty="0"/>
              <a:t>Pero</a:t>
            </a:r>
            <a:r>
              <a:rPr lang="es-ES" sz="3200" dirty="0"/>
              <a:t>… </a:t>
            </a:r>
          </a:p>
          <a:p>
            <a:pPr marL="0" indent="0">
              <a:buNone/>
            </a:pPr>
            <a:r>
              <a:rPr lang="es-ES" sz="3200" dirty="0"/>
              <a:t>Muestra pequeña</a:t>
            </a:r>
            <a:endParaRPr lang="es-ES" sz="3200" b="1" dirty="0"/>
          </a:p>
          <a:p>
            <a:pPr marL="0" indent="0">
              <a:buNone/>
            </a:pPr>
            <a:r>
              <a:rPr lang="es-ES" sz="3200" b="1" dirty="0"/>
              <a:t>Retrospectivo</a:t>
            </a:r>
            <a:endParaRPr lang="es-ES" sz="3200" dirty="0"/>
          </a:p>
          <a:p>
            <a:pPr marL="0" indent="0">
              <a:buNone/>
            </a:pPr>
            <a:r>
              <a:rPr lang="es-ES" sz="3200" dirty="0"/>
              <a:t>Necesita </a:t>
            </a:r>
            <a:r>
              <a:rPr lang="es-ES" sz="3200" b="1" dirty="0"/>
              <a:t>equipo</a:t>
            </a:r>
            <a:r>
              <a:rPr lang="es-ES" sz="3200" dirty="0"/>
              <a:t> y </a:t>
            </a:r>
            <a:r>
              <a:rPr lang="es-ES" sz="3200" b="1" dirty="0"/>
              <a:t>formación</a:t>
            </a:r>
          </a:p>
          <a:p>
            <a:pPr marL="0" indent="0">
              <a:buNone/>
            </a:pPr>
            <a:r>
              <a:rPr lang="es-ES" sz="3200" b="1" dirty="0"/>
              <a:t>Curva de aprendizaje </a:t>
            </a:r>
            <a:endParaRPr lang="es-ES" sz="3200" dirty="0"/>
          </a:p>
        </p:txBody>
      </p:sp>
      <p:pic>
        <p:nvPicPr>
          <p:cNvPr id="5" name="Imagen 4">
            <a:extLst>
              <a:ext uri="{FF2B5EF4-FFF2-40B4-BE49-F238E27FC236}">
                <a16:creationId xmlns:a16="http://schemas.microsoft.com/office/drawing/2014/main" id="{F05781EB-0248-40C4-9A27-E47D8FEE8DC1}"/>
              </a:ext>
            </a:extLst>
          </p:cNvPr>
          <p:cNvPicPr>
            <a:picLocks noChangeAspect="1"/>
          </p:cNvPicPr>
          <p:nvPr/>
        </p:nvPicPr>
        <p:blipFill>
          <a:blip r:embed="rId8"/>
          <a:stretch>
            <a:fillRect/>
          </a:stretch>
        </p:blipFill>
        <p:spPr>
          <a:xfrm>
            <a:off x="5395808" y="3047670"/>
            <a:ext cx="6791533" cy="3810330"/>
          </a:xfrm>
          <a:prstGeom prst="rect">
            <a:avLst/>
          </a:prstGeom>
        </p:spPr>
      </p:pic>
    </p:spTree>
    <p:extLst>
      <p:ext uri="{BB962C8B-B14F-4D97-AF65-F5344CB8AC3E}">
        <p14:creationId xmlns:p14="http://schemas.microsoft.com/office/powerpoint/2010/main" val="2124046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descr="Torre en medio de la playa&#10;&#10;El contenido generado por IA puede ser incorrecto.">
            <a:extLst>
              <a:ext uri="{FF2B5EF4-FFF2-40B4-BE49-F238E27FC236}">
                <a16:creationId xmlns:a16="http://schemas.microsoft.com/office/drawing/2014/main" id="{4C8CBC89-3F5E-D2D5-5637-AE04DAB1628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ítulo 1">
            <a:extLst>
              <a:ext uri="{FF2B5EF4-FFF2-40B4-BE49-F238E27FC236}">
                <a16:creationId xmlns:a16="http://schemas.microsoft.com/office/drawing/2014/main" id="{FB31D6AE-FF74-48BE-AD2C-CFFCDC7411AB}"/>
              </a:ext>
            </a:extLst>
          </p:cNvPr>
          <p:cNvSpPr>
            <a:spLocks noGrp="1"/>
          </p:cNvSpPr>
          <p:nvPr>
            <p:ph type="title"/>
          </p:nvPr>
        </p:nvSpPr>
        <p:spPr>
          <a:xfrm>
            <a:off x="6822496" y="2103437"/>
            <a:ext cx="10515600" cy="1325563"/>
          </a:xfrm>
        </p:spPr>
        <p:txBody>
          <a:bodyPr>
            <a:normAutofit/>
          </a:bodyPr>
          <a:lstStyle/>
          <a:p>
            <a:r>
              <a:rPr lang="es-ES" sz="6600" b="1" dirty="0">
                <a:solidFill>
                  <a:srgbClr val="002060"/>
                </a:solidFill>
              </a:rPr>
              <a:t>Gracias </a:t>
            </a:r>
          </a:p>
        </p:txBody>
      </p:sp>
      <p:sp>
        <p:nvSpPr>
          <p:cNvPr id="4" name="Marcador de contenido 2">
            <a:extLst>
              <a:ext uri="{FF2B5EF4-FFF2-40B4-BE49-F238E27FC236}">
                <a16:creationId xmlns:a16="http://schemas.microsoft.com/office/drawing/2014/main" id="{57D532A0-13F0-4D06-A09A-4DD75FF6823F}"/>
              </a:ext>
            </a:extLst>
          </p:cNvPr>
          <p:cNvSpPr>
            <a:spLocks noGrp="1"/>
          </p:cNvSpPr>
          <p:nvPr>
            <p:ph idx="1"/>
          </p:nvPr>
        </p:nvSpPr>
        <p:spPr>
          <a:xfrm>
            <a:off x="207818" y="6273077"/>
            <a:ext cx="5181600" cy="751177"/>
          </a:xfrm>
        </p:spPr>
        <p:txBody>
          <a:bodyPr>
            <a:normAutofit/>
          </a:bodyPr>
          <a:lstStyle/>
          <a:p>
            <a:pPr marL="0" indent="0">
              <a:buNone/>
            </a:pPr>
            <a:r>
              <a:rPr lang="es-ES" sz="3200" dirty="0"/>
              <a:t>Punta </a:t>
            </a:r>
            <a:r>
              <a:rPr lang="es-ES" sz="3200" dirty="0" err="1"/>
              <a:t>Robaleira</a:t>
            </a:r>
            <a:r>
              <a:rPr lang="es-ES" sz="3200" dirty="0"/>
              <a:t> Ría de Vigo </a:t>
            </a:r>
          </a:p>
        </p:txBody>
      </p:sp>
    </p:spTree>
    <p:extLst>
      <p:ext uri="{BB962C8B-B14F-4D97-AF65-F5344CB8AC3E}">
        <p14:creationId xmlns:p14="http://schemas.microsoft.com/office/powerpoint/2010/main" val="1664138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2612</TotalTime>
  <Words>966</Words>
  <Application>Microsoft Office PowerPoint</Application>
  <PresentationFormat>Panorámica</PresentationFormat>
  <Paragraphs>120</Paragraphs>
  <Slides>19</Slides>
  <Notes>11</Notes>
  <HiddenSlides>5</HiddenSlides>
  <MMClips>5</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19</vt:i4>
      </vt:variant>
    </vt:vector>
  </HeadingPairs>
  <TitlesOfParts>
    <vt:vector size="26" baseType="lpstr">
      <vt:lpstr>Arial</vt:lpstr>
      <vt:lpstr>Arial Narrow</vt:lpstr>
      <vt:lpstr>Calibri</vt:lpstr>
      <vt:lpstr>Calibri Light</vt:lpstr>
      <vt:lpstr>Lucida Sans Unicode</vt:lpstr>
      <vt:lpstr>Wingdings 3</vt:lpstr>
      <vt:lpstr>Tema de Office</vt:lpstr>
      <vt:lpstr>Presentación de PowerPoint</vt:lpstr>
      <vt:lpstr>Introducción</vt:lpstr>
      <vt:lpstr>Proposal</vt:lpstr>
      <vt:lpstr>Proposal</vt:lpstr>
      <vt:lpstr>Material and methods</vt:lpstr>
      <vt:lpstr>Técnica quirúrgica –Material Centerline </vt:lpstr>
      <vt:lpstr>Técnica quirúrgica– Centerline</vt:lpstr>
      <vt:lpstr>Presentación de PowerPoint</vt:lpstr>
      <vt:lpstr>Técnica  Quirúrgica </vt:lpstr>
      <vt:lpstr>Técnica  Quirúrgica </vt:lpstr>
      <vt:lpstr>Técnica  Quirúrgica -Vídeo </vt:lpstr>
      <vt:lpstr>Post OP, 12 días</vt:lpstr>
      <vt:lpstr>Resultados </vt:lpstr>
      <vt:lpstr>Material y  Métodos</vt:lpstr>
      <vt:lpstr>Resultados </vt:lpstr>
      <vt:lpstr>Resultados </vt:lpstr>
      <vt:lpstr>Discussion </vt:lpstr>
      <vt:lpstr>Conclusion</vt:lpstr>
      <vt:lpstr>Gracias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Tratamiento Endoscópico del Túnel de Carpo</dc:title>
  <dc:creator>Eduardo Vaquero</dc:creator>
  <cp:lastModifiedBy>Colegio Médicos</cp:lastModifiedBy>
  <cp:revision>85</cp:revision>
  <dcterms:created xsi:type="dcterms:W3CDTF">2024-09-05T15:05:06Z</dcterms:created>
  <dcterms:modified xsi:type="dcterms:W3CDTF">2025-04-16T10:42:35Z</dcterms:modified>
</cp:coreProperties>
</file>