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webextensions/webextension2.xml" ContentType="application/vnd.ms-office.webextension+xml"/>
  <Override PartName="/ppt/webextensions/webextension3.xml" ContentType="application/vnd.ms-office.webextension+xml"/>
  <Override PartName="/ppt/webextensions/webextension4.xml" ContentType="application/vnd.ms-office.webextension+xml"/>
  <Override PartName="/ppt/webextensions/webextension5.xml" ContentType="application/vnd.ms-office.webextension+xml"/>
  <Override PartName="/ppt/webextensions/webextension6.xml" ContentType="application/vnd.ms-office.webextension+xml"/>
  <Override PartName="/ppt/webextensions/webextension7.xml" ContentType="application/vnd.ms-office.webextension+xml"/>
  <Override PartName="/ppt/webextensions/webextension8.xml" ContentType="application/vnd.ms-office.webextension+xml"/>
  <Override PartName="/ppt/webextensions/webextension9.xml" ContentType="application/vnd.ms-office.webextension+xml"/>
  <Override PartName="/ppt/webextensions/webextension10.xml" ContentType="application/vnd.ms-office.webextens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711" r:id="rId2"/>
    <p:sldId id="257" r:id="rId3"/>
    <p:sldId id="714" r:id="rId4"/>
    <p:sldId id="260" r:id="rId5"/>
    <p:sldId id="721" r:id="rId6"/>
    <p:sldId id="262" r:id="rId7"/>
    <p:sldId id="722" r:id="rId8"/>
    <p:sldId id="265" r:id="rId9"/>
    <p:sldId id="723" r:id="rId10"/>
    <p:sldId id="267" r:id="rId11"/>
    <p:sldId id="724" r:id="rId12"/>
    <p:sldId id="269" r:id="rId13"/>
    <p:sldId id="725" r:id="rId14"/>
    <p:sldId id="271" r:id="rId15"/>
    <p:sldId id="729" r:id="rId16"/>
    <p:sldId id="273" r:id="rId17"/>
    <p:sldId id="726" r:id="rId18"/>
    <p:sldId id="730" r:id="rId19"/>
    <p:sldId id="727" r:id="rId2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340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4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9392E-F8BD-304B-BC2B-F3E3978713C1}" type="datetimeFigureOut">
              <a:rPr lang="es-ES" smtClean="0"/>
              <a:t>17/02/2025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E500ED-BD2F-314B-AEC8-204B403C22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803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5423231" y="6274243"/>
            <a:ext cx="4041176" cy="30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557" tIns="42777" rIns="85557" bIns="42777" anchor="b"/>
          <a:lstStyle>
            <a:lvl1pPr defTabSz="91122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9C4D8875-37C2-4258-9D72-6A3F50E7FE42}" type="slidenum">
              <a:rPr lang="es-ES" altLang="es-ES" sz="1100">
                <a:solidFill>
                  <a:prstClr val="black"/>
                </a:solidFill>
                <a:latin typeface="Times New Roman" panose="02020603050405020304" pitchFamily="18" charset="0"/>
              </a:rPr>
              <a:pPr algn="r" eaLnBrk="1" hangingPunct="1"/>
              <a:t>1</a:t>
            </a:fld>
            <a:endParaRPr lang="es-ES" altLang="es-ES" sz="11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527300" y="506413"/>
            <a:ext cx="4406900" cy="24796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7069" y="3137816"/>
            <a:ext cx="6910270" cy="298509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557" tIns="42777" rIns="85557" bIns="42777"/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3" name="Marcador de encabezado 2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020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17/02/2025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17/02/2025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17/02/2025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17/02/2025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17/02/2025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17/02/2025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17/02/2025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17/02/2025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17/02/2025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17/02/2025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17/02/2025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17/02/2025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microsoft.com/office/2011/relationships/webextension" Target="../webextensions/webextension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microsoft.com/office/2011/relationships/webextension" Target="../webextensions/webextension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microsoft.com/office/2011/relationships/webextension" Target="../webextensions/webextension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microsoft.com/office/2011/relationships/webextension" Target="../webextensions/webextension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microsoft.com/office/2011/relationships/webextension" Target="../webextensions/webextension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microsoft.com/office/2011/relationships/webextension" Target="../webextensions/webextension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microsoft.com/office/2011/relationships/webextension" Target="../webextensions/webextension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microsoft.com/office/2011/relationships/webextension" Target="../webextensions/webextension9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microsoft.com/office/2011/relationships/webextension" Target="../webextensions/webextension10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7 Rectángulo">
            <a:extLst>
              <a:ext uri="{FF2B5EF4-FFF2-40B4-BE49-F238E27FC236}">
                <a16:creationId xmlns:a16="http://schemas.microsoft.com/office/drawing/2014/main" id="{1DEC5ECC-218F-4300-47BA-7B7AFD83F9EC}"/>
              </a:ext>
            </a:extLst>
          </p:cNvPr>
          <p:cNvSpPr/>
          <p:nvPr/>
        </p:nvSpPr>
        <p:spPr>
          <a:xfrm>
            <a:off x="1338818" y="-27427"/>
            <a:ext cx="9529203" cy="1620231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 dirty="0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331399" y="504"/>
            <a:ext cx="9529203" cy="685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5802" tIns="42901" rIns="85802" bIns="42901" anchor="ctr">
            <a:flatTx/>
          </a:bodyPr>
          <a:lstStyle>
            <a:lvl1pPr marL="190500" indent="-190500" defTabSz="762000">
              <a:spcBef>
                <a:spcPct val="20000"/>
              </a:spcBef>
              <a:buChar char="•"/>
              <a:tabLst>
                <a:tab pos="762000" algn="l"/>
                <a:tab pos="25717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762000">
              <a:spcBef>
                <a:spcPct val="20000"/>
              </a:spcBef>
              <a:buChar char="–"/>
              <a:tabLst>
                <a:tab pos="762000" algn="l"/>
                <a:tab pos="25717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762000">
              <a:spcBef>
                <a:spcPct val="20000"/>
              </a:spcBef>
              <a:buChar char="•"/>
              <a:tabLst>
                <a:tab pos="762000" algn="l"/>
                <a:tab pos="25717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762000">
              <a:spcBef>
                <a:spcPct val="20000"/>
              </a:spcBef>
              <a:buChar char="–"/>
              <a:tabLst>
                <a:tab pos="762000" algn="l"/>
                <a:tab pos="25717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762000">
              <a:spcBef>
                <a:spcPct val="20000"/>
              </a:spcBef>
              <a:buChar char="»"/>
              <a:tabLst>
                <a:tab pos="762000" algn="l"/>
                <a:tab pos="25717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2000" algn="l"/>
                <a:tab pos="25717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2000" algn="l"/>
                <a:tab pos="25717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2000" algn="l"/>
                <a:tab pos="25717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2000" algn="l"/>
                <a:tab pos="25717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endParaRPr lang="es-ES" altLang="es-ES" sz="1677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0581843" y="6615128"/>
            <a:ext cx="404269" cy="25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9" dirty="0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1331399" y="5921393"/>
            <a:ext cx="9529203" cy="3658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/>
          </a:p>
        </p:txBody>
      </p:sp>
      <p:sp>
        <p:nvSpPr>
          <p:cNvPr id="8" name="7 Rectángulo"/>
          <p:cNvSpPr/>
          <p:nvPr/>
        </p:nvSpPr>
        <p:spPr>
          <a:xfrm>
            <a:off x="1331399" y="6134433"/>
            <a:ext cx="9529203" cy="751070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 dirty="0"/>
          </a:p>
        </p:txBody>
      </p:sp>
      <p:sp>
        <p:nvSpPr>
          <p:cNvPr id="24" name="CuadroTexto 1"/>
          <p:cNvSpPr txBox="1"/>
          <p:nvPr/>
        </p:nvSpPr>
        <p:spPr>
          <a:xfrm>
            <a:off x="1331399" y="6330023"/>
            <a:ext cx="9529203" cy="41825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s-ES" sz="2118" b="1" dirty="0">
                <a:solidFill>
                  <a:schemeClr val="bg1"/>
                </a:solidFill>
                <a:latin typeface="Helvetica" pitchFamily="2" charset="0"/>
              </a:rPr>
              <a:t>12 y 13 Febrero 2025</a:t>
            </a:r>
          </a:p>
        </p:txBody>
      </p:sp>
      <p:sp>
        <p:nvSpPr>
          <p:cNvPr id="15" name="Título 2"/>
          <p:cNvSpPr txBox="1">
            <a:spLocks/>
          </p:cNvSpPr>
          <p:nvPr/>
        </p:nvSpPr>
        <p:spPr>
          <a:xfrm>
            <a:off x="3260875" y="126532"/>
            <a:ext cx="7320968" cy="1361683"/>
          </a:xfrm>
          <a:prstGeom prst="rect">
            <a:avLst/>
          </a:prstGeom>
        </p:spPr>
        <p:txBody>
          <a:bodyPr vert="horz" lIns="89883" tIns="44942" rIns="89883" bIns="44942" rtlCol="0" anchor="ctr">
            <a:normAutofit fontScale="92500" lnSpcReduction="10000"/>
          </a:bodyPr>
          <a:lstStyle/>
          <a:p>
            <a:pPr algn="r" defTabSz="898920">
              <a:lnSpc>
                <a:spcPct val="115000"/>
              </a:lnSpc>
              <a:spcBef>
                <a:spcPct val="0"/>
              </a:spcBef>
              <a:defRPr/>
            </a:pPr>
            <a:r>
              <a:rPr lang="es-ES" altLang="es-ES" sz="4588" b="1" cap="small" dirty="0">
                <a:solidFill>
                  <a:srgbClr val="F44798"/>
                </a:solidFill>
                <a:latin typeface="+mj-lt"/>
                <a:ea typeface="+mj-ea"/>
                <a:cs typeface="Arial" pitchFamily="34" charset="0"/>
              </a:rPr>
              <a:t>IV </a:t>
            </a:r>
            <a:r>
              <a:rPr lang="es-ES" altLang="es-ES" sz="3883" b="1" cap="small" dirty="0">
                <a:solidFill>
                  <a:srgbClr val="F44798"/>
                </a:solidFill>
                <a:latin typeface="+mj-lt"/>
                <a:ea typeface="+mj-ea"/>
                <a:cs typeface="Arial" pitchFamily="34" charset="0"/>
              </a:rPr>
              <a:t>Curso Actualización</a:t>
            </a:r>
          </a:p>
          <a:p>
            <a:pPr algn="r" defTabSz="898920">
              <a:lnSpc>
                <a:spcPct val="115000"/>
              </a:lnSpc>
              <a:spcBef>
                <a:spcPct val="0"/>
              </a:spcBef>
              <a:defRPr/>
            </a:pPr>
            <a:r>
              <a:rPr lang="es-ES" altLang="es-ES" sz="3883" b="1" cap="small" dirty="0">
                <a:solidFill>
                  <a:srgbClr val="F44798"/>
                </a:solidFill>
                <a:latin typeface="+mj-lt"/>
                <a:ea typeface="+mj-ea"/>
                <a:cs typeface="Arial" pitchFamily="34" charset="0"/>
              </a:rPr>
              <a:t>en Senología y Patología Mamaria</a:t>
            </a:r>
          </a:p>
        </p:txBody>
      </p:sp>
      <p:pic>
        <p:nvPicPr>
          <p:cNvPr id="2" name="Picture 17" descr="Qué pacientes tienen más riesgo de recaer y volver a padecer cáncer de mama">
            <a:extLst>
              <a:ext uri="{FF2B5EF4-FFF2-40B4-BE49-F238E27FC236}">
                <a16:creationId xmlns:a16="http://schemas.microsoft.com/office/drawing/2014/main" id="{561667C4-6A8A-DA9E-8482-005CD0D38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060" y="1593808"/>
            <a:ext cx="8085351" cy="4538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15 Rectángulo">
            <a:extLst>
              <a:ext uri="{FF2B5EF4-FFF2-40B4-BE49-F238E27FC236}">
                <a16:creationId xmlns:a16="http://schemas.microsoft.com/office/drawing/2014/main" id="{2A78C87F-2E8E-952A-BE9A-5336FA403986}"/>
              </a:ext>
            </a:extLst>
          </p:cNvPr>
          <p:cNvSpPr/>
          <p:nvPr/>
        </p:nvSpPr>
        <p:spPr>
          <a:xfrm rot="5400000">
            <a:off x="-1004485" y="2335885"/>
            <a:ext cx="6132427" cy="1460659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/>
          </a:p>
        </p:txBody>
      </p:sp>
      <p:pic>
        <p:nvPicPr>
          <p:cNvPr id="4" name="Imagen 110">
            <a:extLst>
              <a:ext uri="{FF2B5EF4-FFF2-40B4-BE49-F238E27FC236}">
                <a16:creationId xmlns:a16="http://schemas.microsoft.com/office/drawing/2014/main" id="{74C8CB6A-C499-85D7-1994-B9A3ADA5C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5" t="5630" r="58447" b="84126"/>
          <a:stretch>
            <a:fillRect/>
          </a:stretch>
        </p:blipFill>
        <p:spPr bwMode="auto">
          <a:xfrm>
            <a:off x="8468713" y="6277875"/>
            <a:ext cx="1720103" cy="50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SERGAS Logo PNG Vector (CDR) Free Download">
            <a:extLst>
              <a:ext uri="{FF2B5EF4-FFF2-40B4-BE49-F238E27FC236}">
                <a16:creationId xmlns:a16="http://schemas.microsoft.com/office/drawing/2014/main" id="{34FCED22-F20C-262E-A72A-69A74C641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290" y="242951"/>
            <a:ext cx="1433529" cy="482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ienvenidos a Italfarmaco - Italfarmaco">
            <a:extLst>
              <a:ext uri="{FF2B5EF4-FFF2-40B4-BE49-F238E27FC236}">
                <a16:creationId xmlns:a16="http://schemas.microsoft.com/office/drawing/2014/main" id="{56824E9D-2F5B-67AC-0F57-16EB7C29A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682" y="5241796"/>
            <a:ext cx="1284569" cy="40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EA9BDBFA-622F-AE6A-8EED-88ED56AAD7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91629" y="6070607"/>
            <a:ext cx="2526371" cy="63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852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6110A-B73F-B631-B930-6C582515B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3" name="Complemento 2">
                <a:extLst>
                  <a:ext uri="{FF2B5EF4-FFF2-40B4-BE49-F238E27FC236}">
                    <a16:creationId xmlns:a16="http://schemas.microsoft.com/office/drawing/2014/main" id="{B9E0340C-FD9A-1F2B-F3CC-1E970D168A1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81000" y="253999"/>
              <a:ext cx="11430000" cy="6350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3" name="Complemento 2">
                <a:extLst>
                  <a:ext uri="{FF2B5EF4-FFF2-40B4-BE49-F238E27FC236}">
                    <a16:creationId xmlns:a16="http://schemas.microsoft.com/office/drawing/2014/main" id="{B9E0340C-FD9A-1F2B-F3CC-1E970D168A1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1000" y="253999"/>
                <a:ext cx="11430000" cy="6350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15 Rectángulo">
            <a:extLst>
              <a:ext uri="{FF2B5EF4-FFF2-40B4-BE49-F238E27FC236}">
                <a16:creationId xmlns:a16="http://schemas.microsoft.com/office/drawing/2014/main" id="{1C7F2B9E-0969-A925-E512-EA464164B8AE}"/>
              </a:ext>
            </a:extLst>
          </p:cNvPr>
          <p:cNvSpPr/>
          <p:nvPr/>
        </p:nvSpPr>
        <p:spPr>
          <a:xfrm rot="5400000">
            <a:off x="2667000" y="-2666999"/>
            <a:ext cx="6858001" cy="1219200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/>
          </a:p>
        </p:txBody>
      </p:sp>
    </p:spTree>
    <p:extLst>
      <p:ext uri="{BB962C8B-B14F-4D97-AF65-F5344CB8AC3E}">
        <p14:creationId xmlns:p14="http://schemas.microsoft.com/office/powerpoint/2010/main" val="3598370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0F73C4B1-1916-498C-C00E-F1D467A99F18}"/>
              </a:ext>
            </a:extLst>
          </p:cNvPr>
          <p:cNvSpPr/>
          <p:nvPr/>
        </p:nvSpPr>
        <p:spPr>
          <a:xfrm rot="5400000">
            <a:off x="-2371877" y="2371877"/>
            <a:ext cx="6134830" cy="1391075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2D5A4203-A30C-BDC1-9D75-F2E058F22146}"/>
              </a:ext>
            </a:extLst>
          </p:cNvPr>
          <p:cNvSpPr/>
          <p:nvPr/>
        </p:nvSpPr>
        <p:spPr>
          <a:xfrm>
            <a:off x="0" y="6134830"/>
            <a:ext cx="12192000" cy="751181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 dirty="0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D64C56C1-D996-0F1B-D568-0DFFCD1DF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231450"/>
            <a:ext cx="1384097" cy="98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16B08C90-75F5-3BDD-C5A3-196ED0E6A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253" y="435385"/>
            <a:ext cx="7749408" cy="575566"/>
          </a:xfrm>
        </p:spPr>
        <p:txBody>
          <a:bodyPr>
            <a:normAutofit fontScale="90000"/>
          </a:bodyPr>
          <a:lstStyle/>
          <a:p>
            <a:r>
              <a:rPr lang="es-ES" dirty="0"/>
              <a:t>Estudio de masa palpable por edad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7E257D69-0440-DAF7-2DDA-9DC505EF8A33}"/>
              </a:ext>
            </a:extLst>
          </p:cNvPr>
          <p:cNvSpPr txBox="1">
            <a:spLocks/>
          </p:cNvSpPr>
          <p:nvPr/>
        </p:nvSpPr>
        <p:spPr>
          <a:xfrm>
            <a:off x="1862253" y="1491032"/>
            <a:ext cx="7749408" cy="30252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&lt; 30 años: ecografía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30-39 años: ecografía y/o mamografía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&gt; 40 años: Mamografía</a:t>
            </a:r>
          </a:p>
        </p:txBody>
      </p:sp>
    </p:spTree>
    <p:extLst>
      <p:ext uri="{BB962C8B-B14F-4D97-AF65-F5344CB8AC3E}">
        <p14:creationId xmlns:p14="http://schemas.microsoft.com/office/powerpoint/2010/main" val="3586460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0351AE-3786-DD4A-0085-ADAD0EA21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3" name="Complemento 2">
                <a:extLst>
                  <a:ext uri="{FF2B5EF4-FFF2-40B4-BE49-F238E27FC236}">
                    <a16:creationId xmlns:a16="http://schemas.microsoft.com/office/drawing/2014/main" id="{7C2BE731-D243-A1C7-6DA5-80FAC0ECCC5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81000" y="253999"/>
              <a:ext cx="11430000" cy="6350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3" name="Complemento 2">
                <a:extLst>
                  <a:ext uri="{FF2B5EF4-FFF2-40B4-BE49-F238E27FC236}">
                    <a16:creationId xmlns:a16="http://schemas.microsoft.com/office/drawing/2014/main" id="{7C2BE731-D243-A1C7-6DA5-80FAC0ECCC5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>
                <a:clrChange>
                  <a:clrFrom>
                    <a:prstClr val="black"/>
                  </a:clrFrom>
                  <a:clrTo>
                    <a:prstClr val="black">
                      <a:alpha val="0"/>
                    </a:prstClr>
                  </a:clrTo>
                </a:clrChange>
              </a:blip>
              <a:stretch>
                <a:fillRect/>
              </a:stretch>
            </p:blipFill>
            <p:spPr>
              <a:xfrm>
                <a:off x="381000" y="253999"/>
                <a:ext cx="11430000" cy="6350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15 Rectángulo">
            <a:extLst>
              <a:ext uri="{FF2B5EF4-FFF2-40B4-BE49-F238E27FC236}">
                <a16:creationId xmlns:a16="http://schemas.microsoft.com/office/drawing/2014/main" id="{AA1EEF7A-7EC2-1662-7EC8-46A23D7F4031}"/>
              </a:ext>
            </a:extLst>
          </p:cNvPr>
          <p:cNvSpPr/>
          <p:nvPr/>
        </p:nvSpPr>
        <p:spPr>
          <a:xfrm rot="5400000">
            <a:off x="2667000" y="-2666999"/>
            <a:ext cx="6858001" cy="1219200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/>
          </a:p>
        </p:txBody>
      </p:sp>
    </p:spTree>
    <p:extLst>
      <p:ext uri="{BB962C8B-B14F-4D97-AF65-F5344CB8AC3E}">
        <p14:creationId xmlns:p14="http://schemas.microsoft.com/office/powerpoint/2010/main" val="3807458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90CAF-EF3A-C9DB-CB9B-E57AB1355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4830FA51-6030-F57F-7A3C-AEB587B5669D}"/>
              </a:ext>
            </a:extLst>
          </p:cNvPr>
          <p:cNvSpPr/>
          <p:nvPr/>
        </p:nvSpPr>
        <p:spPr>
          <a:xfrm rot="5400000">
            <a:off x="-2371877" y="2371877"/>
            <a:ext cx="6134830" cy="1391075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82D1BE3A-6E59-1976-BE79-A21AF0862B77}"/>
              </a:ext>
            </a:extLst>
          </p:cNvPr>
          <p:cNvSpPr/>
          <p:nvPr/>
        </p:nvSpPr>
        <p:spPr>
          <a:xfrm>
            <a:off x="0" y="6134830"/>
            <a:ext cx="12192000" cy="751181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 dirty="0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0E57EAE4-9CF7-F7A8-32DB-2C2F5EFE6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231450"/>
            <a:ext cx="1384097" cy="98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88088E43-5F3B-5015-1D9C-A859ED264BCF}"/>
              </a:ext>
            </a:extLst>
          </p:cNvPr>
          <p:cNvSpPr txBox="1">
            <a:spLocks/>
          </p:cNvSpPr>
          <p:nvPr/>
        </p:nvSpPr>
        <p:spPr>
          <a:xfrm>
            <a:off x="1862253" y="435385"/>
            <a:ext cx="7749408" cy="5755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Características de malignidad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DB30B347-234E-FC30-A536-98A18668F5C4}"/>
              </a:ext>
            </a:extLst>
          </p:cNvPr>
          <p:cNvSpPr txBox="1">
            <a:spLocks/>
          </p:cNvSpPr>
          <p:nvPr/>
        </p:nvSpPr>
        <p:spPr>
          <a:xfrm>
            <a:off x="1862253" y="1214887"/>
            <a:ext cx="7749408" cy="44610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Retracción de piel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Piel de naranja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Masa adherida a planos profundos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err="1"/>
              <a:t>Telorragia</a:t>
            </a:r>
            <a:r>
              <a:rPr lang="es-ES" sz="2800" dirty="0"/>
              <a:t> asociada</a:t>
            </a:r>
          </a:p>
          <a:p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8552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F29634-A797-3E0D-D00E-55E103368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3" name="Complemento 2">
                <a:extLst>
                  <a:ext uri="{FF2B5EF4-FFF2-40B4-BE49-F238E27FC236}">
                    <a16:creationId xmlns:a16="http://schemas.microsoft.com/office/drawing/2014/main" id="{8DC1100A-6D28-551C-2A06-78EA6E5E9FD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81000" y="253999"/>
              <a:ext cx="11430000" cy="6350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3" name="Complemento 2">
                <a:extLst>
                  <a:ext uri="{FF2B5EF4-FFF2-40B4-BE49-F238E27FC236}">
                    <a16:creationId xmlns:a16="http://schemas.microsoft.com/office/drawing/2014/main" id="{8DC1100A-6D28-551C-2A06-78EA6E5E9FD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>
                <a:clrChange>
                  <a:clrFrom>
                    <a:prstClr val="black"/>
                  </a:clrFrom>
                  <a:clrTo>
                    <a:prstClr val="black">
                      <a:alpha val="0"/>
                    </a:prstClr>
                  </a:clrTo>
                </a:clrChange>
              </a:blip>
              <a:stretch>
                <a:fillRect/>
              </a:stretch>
            </p:blipFill>
            <p:spPr>
              <a:xfrm>
                <a:off x="381000" y="253999"/>
                <a:ext cx="11430000" cy="6350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15 Rectángulo">
            <a:extLst>
              <a:ext uri="{FF2B5EF4-FFF2-40B4-BE49-F238E27FC236}">
                <a16:creationId xmlns:a16="http://schemas.microsoft.com/office/drawing/2014/main" id="{4725986D-4F1E-B128-D14B-2F3E6BE124F8}"/>
              </a:ext>
            </a:extLst>
          </p:cNvPr>
          <p:cNvSpPr/>
          <p:nvPr/>
        </p:nvSpPr>
        <p:spPr>
          <a:xfrm rot="5400000">
            <a:off x="2667000" y="-2666999"/>
            <a:ext cx="6858001" cy="1219200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/>
          </a:p>
        </p:txBody>
      </p:sp>
    </p:spTree>
    <p:extLst>
      <p:ext uri="{BB962C8B-B14F-4D97-AF65-F5344CB8AC3E}">
        <p14:creationId xmlns:p14="http://schemas.microsoft.com/office/powerpoint/2010/main" val="318458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D12F1-27A6-4582-6A15-B4EB834A2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F8B43ACE-829D-DDBD-2944-9BDDECBE0A31}"/>
              </a:ext>
            </a:extLst>
          </p:cNvPr>
          <p:cNvSpPr/>
          <p:nvPr/>
        </p:nvSpPr>
        <p:spPr>
          <a:xfrm rot="5400000">
            <a:off x="-2371877" y="2371877"/>
            <a:ext cx="6134830" cy="1391075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033F63A9-82BE-D446-FE30-619368411D8A}"/>
              </a:ext>
            </a:extLst>
          </p:cNvPr>
          <p:cNvSpPr/>
          <p:nvPr/>
        </p:nvSpPr>
        <p:spPr>
          <a:xfrm>
            <a:off x="0" y="6134830"/>
            <a:ext cx="12192000" cy="751181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 dirty="0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685EAFA1-2963-598D-8D43-D556105EB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231450"/>
            <a:ext cx="1384097" cy="98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86D38B8A-3121-624B-4DFE-EC333BC5D04D}"/>
              </a:ext>
            </a:extLst>
          </p:cNvPr>
          <p:cNvSpPr txBox="1">
            <a:spLocks/>
          </p:cNvSpPr>
          <p:nvPr/>
        </p:nvSpPr>
        <p:spPr>
          <a:xfrm>
            <a:off x="1862253" y="435385"/>
            <a:ext cx="7749408" cy="5755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Antibioterapia de elección en absceso/mastitis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47DC8619-40AC-F1EF-043E-E8E71F213B78}"/>
              </a:ext>
            </a:extLst>
          </p:cNvPr>
          <p:cNvSpPr txBox="1">
            <a:spLocks/>
          </p:cNvSpPr>
          <p:nvPr/>
        </p:nvSpPr>
        <p:spPr>
          <a:xfrm>
            <a:off x="1862253" y="1214887"/>
            <a:ext cx="7749408" cy="41376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Amoxicilina-clavulánico o clindamicina (alergia)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2ª línea: </a:t>
            </a:r>
            <a:r>
              <a:rPr lang="es-ES" sz="2800" dirty="0" err="1"/>
              <a:t>trimetroprim</a:t>
            </a:r>
            <a:r>
              <a:rPr lang="es-ES" sz="2800" dirty="0"/>
              <a:t>-sulfametoxazol</a:t>
            </a:r>
          </a:p>
          <a:p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Embarazo/puerperio: Cloxacilina o </a:t>
            </a:r>
            <a:r>
              <a:rPr lang="es-ES" sz="2800" dirty="0" err="1"/>
              <a:t>Cefadroxilo</a:t>
            </a:r>
            <a:r>
              <a:rPr lang="es-ES" sz="2800" dirty="0"/>
              <a:t> o cefalexina.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800" dirty="0"/>
          </a:p>
          <a:p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083432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624BBA-6F04-EA2E-46BA-C958992D8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3" name="Complemento 2">
                <a:extLst>
                  <a:ext uri="{FF2B5EF4-FFF2-40B4-BE49-F238E27FC236}">
                    <a16:creationId xmlns:a16="http://schemas.microsoft.com/office/drawing/2014/main" id="{B186027D-9B0F-44AD-DBF3-8F049AE4ED7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81000" y="253999"/>
              <a:ext cx="11430000" cy="6350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3" name="Complemento 2">
                <a:extLst>
                  <a:ext uri="{FF2B5EF4-FFF2-40B4-BE49-F238E27FC236}">
                    <a16:creationId xmlns:a16="http://schemas.microsoft.com/office/drawing/2014/main" id="{B186027D-9B0F-44AD-DBF3-8F049AE4ED7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>
                <a:clrChange>
                  <a:clrFrom>
                    <a:prstClr val="black"/>
                  </a:clrFrom>
                  <a:clrTo>
                    <a:prstClr val="black">
                      <a:alpha val="0"/>
                    </a:prstClr>
                  </a:clrTo>
                </a:clrChange>
              </a:blip>
              <a:stretch>
                <a:fillRect/>
              </a:stretch>
            </p:blipFill>
            <p:spPr>
              <a:xfrm>
                <a:off x="381000" y="253999"/>
                <a:ext cx="11430000" cy="6350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15 Rectángulo">
            <a:extLst>
              <a:ext uri="{FF2B5EF4-FFF2-40B4-BE49-F238E27FC236}">
                <a16:creationId xmlns:a16="http://schemas.microsoft.com/office/drawing/2014/main" id="{DE0D8F8D-BAD0-7ACB-DB70-97464BEB8612}"/>
              </a:ext>
            </a:extLst>
          </p:cNvPr>
          <p:cNvSpPr/>
          <p:nvPr/>
        </p:nvSpPr>
        <p:spPr>
          <a:xfrm rot="5400000">
            <a:off x="2667000" y="-2666999"/>
            <a:ext cx="6858001" cy="1219200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/>
          </a:p>
        </p:txBody>
      </p:sp>
    </p:spTree>
    <p:extLst>
      <p:ext uri="{BB962C8B-B14F-4D97-AF65-F5344CB8AC3E}">
        <p14:creationId xmlns:p14="http://schemas.microsoft.com/office/powerpoint/2010/main" val="644424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56CB0-F6CB-3A29-40DF-CF0CF9498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BCB3D395-5DEE-6887-5B4D-CA53328D734A}"/>
              </a:ext>
            </a:extLst>
          </p:cNvPr>
          <p:cNvSpPr/>
          <p:nvPr/>
        </p:nvSpPr>
        <p:spPr>
          <a:xfrm rot="5400000">
            <a:off x="-2371877" y="2371877"/>
            <a:ext cx="6134830" cy="1391075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7276E974-2F4F-F73C-BC36-589BF11B5FE7}"/>
              </a:ext>
            </a:extLst>
          </p:cNvPr>
          <p:cNvSpPr/>
          <p:nvPr/>
        </p:nvSpPr>
        <p:spPr>
          <a:xfrm>
            <a:off x="0" y="6134830"/>
            <a:ext cx="12192000" cy="751181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 dirty="0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EE7D229A-3C67-B848-CA25-B1FFFA954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231450"/>
            <a:ext cx="1384097" cy="98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E33C4F3F-C93D-AD14-FFCB-2863A3F419D3}"/>
              </a:ext>
            </a:extLst>
          </p:cNvPr>
          <p:cNvSpPr txBox="1">
            <a:spLocks/>
          </p:cNvSpPr>
          <p:nvPr/>
        </p:nvSpPr>
        <p:spPr>
          <a:xfrm>
            <a:off x="1862253" y="435385"/>
            <a:ext cx="7749408" cy="5755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Mastalgia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B70A1725-72A8-BA14-D8CD-DB82AE202822}"/>
              </a:ext>
            </a:extLst>
          </p:cNvPr>
          <p:cNvSpPr txBox="1">
            <a:spLocks/>
          </p:cNvSpPr>
          <p:nvPr/>
        </p:nvSpPr>
        <p:spPr>
          <a:xfrm>
            <a:off x="1862253" y="1214887"/>
            <a:ext cx="10560206" cy="4716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/>
              <a:t>Datos clave:</a:t>
            </a:r>
          </a:p>
          <a:p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Cíclica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No cíclica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800" dirty="0"/>
          </a:p>
          <a:p>
            <a:r>
              <a:rPr lang="es-ES" sz="2800" dirty="0"/>
              <a:t>Primera medida: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!Sujetador sin aros¡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Aceite de onagra (3gr día 4-6 meses </a:t>
            </a:r>
            <a:r>
              <a:rPr lang="es-ES" sz="2800" dirty="0">
                <a:sym typeface="Wingdings" pitchFamily="2" charset="2"/>
              </a:rPr>
              <a:t></a:t>
            </a:r>
            <a:r>
              <a:rPr lang="es-ES" sz="2800" dirty="0"/>
              <a:t> 1,5 gr/día mantenimiento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800" dirty="0"/>
          </a:p>
          <a:p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141231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D6D806-C60D-754E-B1FF-1589AAACC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3" name="Complemento 2">
                <a:extLst>
                  <a:ext uri="{FF2B5EF4-FFF2-40B4-BE49-F238E27FC236}">
                    <a16:creationId xmlns:a16="http://schemas.microsoft.com/office/drawing/2014/main" id="{0B70AA2C-9AA8-079C-7905-5911F1F9142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81000" y="253999"/>
              <a:ext cx="11430000" cy="6350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3" name="Complemento 2">
                <a:extLst>
                  <a:ext uri="{FF2B5EF4-FFF2-40B4-BE49-F238E27FC236}">
                    <a16:creationId xmlns:a16="http://schemas.microsoft.com/office/drawing/2014/main" id="{0B70AA2C-9AA8-079C-7905-5911F1F9142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>
                <a:clrChange>
                  <a:clrFrom>
                    <a:prstClr val="black"/>
                  </a:clrFrom>
                  <a:clrTo>
                    <a:prstClr val="black">
                      <a:alpha val="0"/>
                    </a:prstClr>
                  </a:clrTo>
                </a:clrChange>
              </a:blip>
              <a:stretch>
                <a:fillRect/>
              </a:stretch>
            </p:blipFill>
            <p:spPr>
              <a:xfrm>
                <a:off x="381000" y="253999"/>
                <a:ext cx="11430000" cy="6350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15 Rectángulo">
            <a:extLst>
              <a:ext uri="{FF2B5EF4-FFF2-40B4-BE49-F238E27FC236}">
                <a16:creationId xmlns:a16="http://schemas.microsoft.com/office/drawing/2014/main" id="{066CC8BB-8AFC-E3F0-1D57-364C3643A604}"/>
              </a:ext>
            </a:extLst>
          </p:cNvPr>
          <p:cNvSpPr/>
          <p:nvPr/>
        </p:nvSpPr>
        <p:spPr>
          <a:xfrm rot="5400000">
            <a:off x="2667000" y="-2666999"/>
            <a:ext cx="6858001" cy="1219200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/>
          </a:p>
        </p:txBody>
      </p:sp>
    </p:spTree>
    <p:extLst>
      <p:ext uri="{BB962C8B-B14F-4D97-AF65-F5344CB8AC3E}">
        <p14:creationId xmlns:p14="http://schemas.microsoft.com/office/powerpoint/2010/main" val="697688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A25D3-46C4-8E81-2679-4D04B9E6B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C7F07DD8-4BB7-6B8C-E0AC-ACB9717B187A}"/>
              </a:ext>
            </a:extLst>
          </p:cNvPr>
          <p:cNvSpPr/>
          <p:nvPr/>
        </p:nvSpPr>
        <p:spPr>
          <a:xfrm rot="5400000">
            <a:off x="-2371877" y="2371877"/>
            <a:ext cx="6134830" cy="1391075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D8F712E7-C52E-CB2C-BFE3-7E23382F6847}"/>
              </a:ext>
            </a:extLst>
          </p:cNvPr>
          <p:cNvSpPr/>
          <p:nvPr/>
        </p:nvSpPr>
        <p:spPr>
          <a:xfrm>
            <a:off x="0" y="6134830"/>
            <a:ext cx="12192000" cy="751181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 dirty="0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788FD674-9D95-45C6-FA0B-A3990BADD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231450"/>
            <a:ext cx="1384097" cy="98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DF3AE181-807C-50F9-FBE8-45E2C16946C5}"/>
              </a:ext>
            </a:extLst>
          </p:cNvPr>
          <p:cNvSpPr txBox="1">
            <a:spLocks/>
          </p:cNvSpPr>
          <p:nvPr/>
        </p:nvSpPr>
        <p:spPr>
          <a:xfrm>
            <a:off x="1862253" y="435385"/>
            <a:ext cx="7749408" cy="5755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Datos de alarma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37977B15-F73E-480B-15A2-AB86BA32AEB7}"/>
              </a:ext>
            </a:extLst>
          </p:cNvPr>
          <p:cNvSpPr txBox="1">
            <a:spLocks/>
          </p:cNvSpPr>
          <p:nvPr/>
        </p:nvSpPr>
        <p:spPr>
          <a:xfrm>
            <a:off x="1862252" y="1010951"/>
            <a:ext cx="10136459" cy="34218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err="1"/>
              <a:t>Telorragia</a:t>
            </a:r>
            <a:r>
              <a:rPr lang="es-ES" sz="2800" dirty="0"/>
              <a:t> </a:t>
            </a:r>
            <a:r>
              <a:rPr lang="es-ES" sz="2800" dirty="0" err="1"/>
              <a:t>uniorificial</a:t>
            </a:r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Masa indurada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Nódulo con adenopatía asociada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Aumento repentino volumen mamario en paciente con reconstrucción</a:t>
            </a:r>
          </a:p>
        </p:txBody>
      </p:sp>
    </p:spTree>
    <p:extLst>
      <p:ext uri="{BB962C8B-B14F-4D97-AF65-F5344CB8AC3E}">
        <p14:creationId xmlns:p14="http://schemas.microsoft.com/office/powerpoint/2010/main" val="1707309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D9C226-2C31-6C24-0739-15E7846E9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3" name="Complemento 2">
                <a:extLst>
                  <a:ext uri="{FF2B5EF4-FFF2-40B4-BE49-F238E27FC236}">
                    <a16:creationId xmlns:a16="http://schemas.microsoft.com/office/drawing/2014/main" id="{249F8E59-2D0C-6DD0-DF15-4290FB4FEB4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81000" y="253999"/>
              <a:ext cx="11430000" cy="6350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3" name="Complemento 2">
                <a:extLst>
                  <a:ext uri="{FF2B5EF4-FFF2-40B4-BE49-F238E27FC236}">
                    <a16:creationId xmlns:a16="http://schemas.microsoft.com/office/drawing/2014/main" id="{249F8E59-2D0C-6DD0-DF15-4290FB4FEB4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>
                <a:clrChange>
                  <a:clrFrom>
                    <a:prstClr val="black"/>
                  </a:clrFrom>
                  <a:clrTo>
                    <a:prstClr val="black">
                      <a:alpha val="0"/>
                    </a:prstClr>
                  </a:clrTo>
                </a:clrChange>
              </a:blip>
              <a:stretch>
                <a:fillRect/>
              </a:stretch>
            </p:blipFill>
            <p:spPr>
              <a:xfrm>
                <a:off x="381000" y="253999"/>
                <a:ext cx="11430000" cy="6350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15 Rectángulo">
            <a:extLst>
              <a:ext uri="{FF2B5EF4-FFF2-40B4-BE49-F238E27FC236}">
                <a16:creationId xmlns:a16="http://schemas.microsoft.com/office/drawing/2014/main" id="{0FB1A660-AAB5-7C6A-E9DC-80DFA38D4950}"/>
              </a:ext>
            </a:extLst>
          </p:cNvPr>
          <p:cNvSpPr/>
          <p:nvPr/>
        </p:nvSpPr>
        <p:spPr>
          <a:xfrm rot="5400000">
            <a:off x="2667000" y="-2666999"/>
            <a:ext cx="6858001" cy="1219200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/>
          </a:p>
        </p:txBody>
      </p:sp>
    </p:spTree>
    <p:extLst>
      <p:ext uri="{BB962C8B-B14F-4D97-AF65-F5344CB8AC3E}">
        <p14:creationId xmlns:p14="http://schemas.microsoft.com/office/powerpoint/2010/main" val="2914016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CB668-AFF9-0AA5-52AF-B9E1AF4A8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A1230860-9D1F-1B8F-A597-FD198C391D7A}"/>
              </a:ext>
            </a:extLst>
          </p:cNvPr>
          <p:cNvSpPr/>
          <p:nvPr/>
        </p:nvSpPr>
        <p:spPr>
          <a:xfrm rot="5400000">
            <a:off x="-2371877" y="2371877"/>
            <a:ext cx="6134830" cy="1391075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D6B11B99-ACFE-D7C5-5B8A-8D1732DD1316}"/>
              </a:ext>
            </a:extLst>
          </p:cNvPr>
          <p:cNvSpPr/>
          <p:nvPr/>
        </p:nvSpPr>
        <p:spPr>
          <a:xfrm>
            <a:off x="0" y="6134830"/>
            <a:ext cx="12192000" cy="751181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 dirty="0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C0E52886-A0CA-0269-A42E-50B6D56DC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231450"/>
            <a:ext cx="1384097" cy="98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A0CEEE0B-66FD-4356-4C84-1B465CBA798B}"/>
              </a:ext>
            </a:extLst>
          </p:cNvPr>
          <p:cNvSpPr txBox="1">
            <a:spLocks/>
          </p:cNvSpPr>
          <p:nvPr/>
        </p:nvSpPr>
        <p:spPr>
          <a:xfrm>
            <a:off x="1862253" y="435385"/>
            <a:ext cx="7749408" cy="5755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Secreción 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0BEA65E-E2D0-C4AA-3630-3A93DF48BC92}"/>
              </a:ext>
            </a:extLst>
          </p:cNvPr>
          <p:cNvSpPr txBox="1">
            <a:spLocks/>
          </p:cNvSpPr>
          <p:nvPr/>
        </p:nvSpPr>
        <p:spPr>
          <a:xfrm>
            <a:off x="1862253" y="1010951"/>
            <a:ext cx="7225992" cy="4665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/>
              <a:t>NO alarma:</a:t>
            </a:r>
          </a:p>
          <a:p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Bilateral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Láctea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err="1"/>
              <a:t>Multiorificial</a:t>
            </a:r>
            <a:r>
              <a:rPr lang="es-ES" sz="28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800" dirty="0"/>
          </a:p>
          <a:p>
            <a:r>
              <a:rPr lang="es-ES" sz="2800" dirty="0"/>
              <a:t>Alarma: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Sanguinolenta, serosa o purulenta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Unilateral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err="1"/>
              <a:t>Uniorificial</a:t>
            </a:r>
            <a:endParaRPr lang="es-ES" sz="2800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F780304A-F6A9-EC84-F5DB-A5CB34A6EC7C}"/>
              </a:ext>
            </a:extLst>
          </p:cNvPr>
          <p:cNvSpPr txBox="1">
            <a:spLocks/>
          </p:cNvSpPr>
          <p:nvPr/>
        </p:nvSpPr>
        <p:spPr>
          <a:xfrm>
            <a:off x="7821890" y="4181709"/>
            <a:ext cx="3579542" cy="691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/>
              <a:t>Ectasia ductal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488A5D16-F0BB-E955-195C-8294CA376C66}"/>
              </a:ext>
            </a:extLst>
          </p:cNvPr>
          <p:cNvSpPr txBox="1">
            <a:spLocks/>
          </p:cNvSpPr>
          <p:nvPr/>
        </p:nvSpPr>
        <p:spPr>
          <a:xfrm>
            <a:off x="7821890" y="4873084"/>
            <a:ext cx="3579542" cy="691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/>
              <a:t>Papiloma intraductal</a:t>
            </a:r>
          </a:p>
        </p:txBody>
      </p:sp>
      <p:sp>
        <p:nvSpPr>
          <p:cNvPr id="9" name="Abrir llave 8">
            <a:extLst>
              <a:ext uri="{FF2B5EF4-FFF2-40B4-BE49-F238E27FC236}">
                <a16:creationId xmlns:a16="http://schemas.microsoft.com/office/drawing/2014/main" id="{C8C7F3B4-B0EB-E517-81BB-DBF57E963F56}"/>
              </a:ext>
            </a:extLst>
          </p:cNvPr>
          <p:cNvSpPr/>
          <p:nvPr/>
        </p:nvSpPr>
        <p:spPr>
          <a:xfrm rot="10800000">
            <a:off x="7077202" y="4103648"/>
            <a:ext cx="294817" cy="1460810"/>
          </a:xfrm>
          <a:prstGeom prst="leftBrac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340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757827-2DD2-042D-41F5-F635A6BAD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3" name="Complemento 2">
                <a:extLst>
                  <a:ext uri="{FF2B5EF4-FFF2-40B4-BE49-F238E27FC236}">
                    <a16:creationId xmlns:a16="http://schemas.microsoft.com/office/drawing/2014/main" id="{DC121FF8-4A35-3CC2-3DAD-978873EC9A0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81000" y="253999"/>
              <a:ext cx="11430000" cy="6350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3" name="Complemento 2">
                <a:extLst>
                  <a:ext uri="{FF2B5EF4-FFF2-40B4-BE49-F238E27FC236}">
                    <a16:creationId xmlns:a16="http://schemas.microsoft.com/office/drawing/2014/main" id="{DC121FF8-4A35-3CC2-3DAD-978873EC9A0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1000" y="253999"/>
                <a:ext cx="11430000" cy="6350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15 Rectángulo">
            <a:extLst>
              <a:ext uri="{FF2B5EF4-FFF2-40B4-BE49-F238E27FC236}">
                <a16:creationId xmlns:a16="http://schemas.microsoft.com/office/drawing/2014/main" id="{C62E1C16-6A61-25BF-F93C-1C9F01594BC4}"/>
              </a:ext>
            </a:extLst>
          </p:cNvPr>
          <p:cNvSpPr/>
          <p:nvPr/>
        </p:nvSpPr>
        <p:spPr>
          <a:xfrm rot="5400000">
            <a:off x="2667000" y="-2666999"/>
            <a:ext cx="6858001" cy="1219200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/>
          </a:p>
        </p:txBody>
      </p:sp>
    </p:spTree>
    <p:extLst>
      <p:ext uri="{BB962C8B-B14F-4D97-AF65-F5344CB8AC3E}">
        <p14:creationId xmlns:p14="http://schemas.microsoft.com/office/powerpoint/2010/main" val="189463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36FE6-B1FD-B877-A9BA-3C16E0EF0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65D79BD7-B4EA-D8CF-E157-DB493CA01445}"/>
              </a:ext>
            </a:extLst>
          </p:cNvPr>
          <p:cNvSpPr/>
          <p:nvPr/>
        </p:nvSpPr>
        <p:spPr>
          <a:xfrm rot="5400000">
            <a:off x="-2371877" y="2371877"/>
            <a:ext cx="6134830" cy="1391075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9CCA6558-5A21-A250-AA4C-9A9A2004BE27}"/>
              </a:ext>
            </a:extLst>
          </p:cNvPr>
          <p:cNvSpPr/>
          <p:nvPr/>
        </p:nvSpPr>
        <p:spPr>
          <a:xfrm>
            <a:off x="0" y="6134830"/>
            <a:ext cx="12192000" cy="751181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 dirty="0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C69567B2-AE48-3971-BE09-47BDE39BE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231450"/>
            <a:ext cx="1384097" cy="98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CE1C3ECB-D4EB-F037-25B4-5FF97FCF1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0380" y="345687"/>
            <a:ext cx="7749408" cy="575566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198C4549-E301-D19D-52B5-9EE0550F74D7}"/>
              </a:ext>
            </a:extLst>
          </p:cNvPr>
          <p:cNvSpPr txBox="1">
            <a:spLocks/>
          </p:cNvSpPr>
          <p:nvPr/>
        </p:nvSpPr>
        <p:spPr>
          <a:xfrm>
            <a:off x="2776662" y="1801574"/>
            <a:ext cx="6718670" cy="27976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800" b="1" dirty="0" err="1"/>
              <a:t>Cancer</a:t>
            </a:r>
            <a:r>
              <a:rPr lang="es-ES" sz="2800" b="1" dirty="0"/>
              <a:t> de mama</a:t>
            </a:r>
          </a:p>
          <a:p>
            <a:pPr algn="ctr"/>
            <a:endParaRPr lang="es-ES" sz="2800" dirty="0"/>
          </a:p>
          <a:p>
            <a:pPr algn="ctr"/>
            <a:r>
              <a:rPr lang="es-ES" sz="2800" dirty="0"/>
              <a:t>Bordes </a:t>
            </a:r>
            <a:r>
              <a:rPr lang="es-ES" sz="2800" dirty="0" err="1"/>
              <a:t>espiculados</a:t>
            </a:r>
            <a:endParaRPr lang="es-ES" sz="2800" dirty="0"/>
          </a:p>
          <a:p>
            <a:pPr algn="ctr"/>
            <a:r>
              <a:rPr lang="es-ES" sz="2800" dirty="0"/>
              <a:t>Masa irregular</a:t>
            </a:r>
          </a:p>
          <a:p>
            <a:pPr algn="ctr"/>
            <a:r>
              <a:rPr lang="es-ES" sz="2800" dirty="0"/>
              <a:t>Micros asociadas</a:t>
            </a:r>
          </a:p>
          <a:p>
            <a:pPr algn="ctr"/>
            <a:r>
              <a:rPr lang="es-ES" sz="2800" dirty="0"/>
              <a:t>Pérdida de arquitectura circundante</a:t>
            </a:r>
          </a:p>
          <a:p>
            <a:pPr algn="ctr"/>
            <a:r>
              <a:rPr lang="es-ES" sz="2800" dirty="0"/>
              <a:t>Hiperdensa en mamo hipoecoica en eco</a:t>
            </a:r>
          </a:p>
          <a:p>
            <a:pPr algn="ctr"/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314104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D53538-E5B3-CD34-8015-27A481BD2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3" name="Complemento 2">
                <a:extLst>
                  <a:ext uri="{FF2B5EF4-FFF2-40B4-BE49-F238E27FC236}">
                    <a16:creationId xmlns:a16="http://schemas.microsoft.com/office/drawing/2014/main" id="{1359C3F1-9592-5151-A0E4-F034E1B5B6A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81000" y="253999"/>
              <a:ext cx="11430000" cy="6350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3" name="Complemento 2">
                <a:extLst>
                  <a:ext uri="{FF2B5EF4-FFF2-40B4-BE49-F238E27FC236}">
                    <a16:creationId xmlns:a16="http://schemas.microsoft.com/office/drawing/2014/main" id="{1359C3F1-9592-5151-A0E4-F034E1B5B6A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1000" y="253999"/>
                <a:ext cx="11430000" cy="6350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15 Rectángulo">
            <a:extLst>
              <a:ext uri="{FF2B5EF4-FFF2-40B4-BE49-F238E27FC236}">
                <a16:creationId xmlns:a16="http://schemas.microsoft.com/office/drawing/2014/main" id="{2E4ED20C-0500-8E56-0BFF-7AF346A4B43B}"/>
              </a:ext>
            </a:extLst>
          </p:cNvPr>
          <p:cNvSpPr/>
          <p:nvPr/>
        </p:nvSpPr>
        <p:spPr>
          <a:xfrm rot="5400000">
            <a:off x="2667000" y="-2666999"/>
            <a:ext cx="6858001" cy="1219200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/>
          </a:p>
        </p:txBody>
      </p:sp>
    </p:spTree>
    <p:extLst>
      <p:ext uri="{BB962C8B-B14F-4D97-AF65-F5344CB8AC3E}">
        <p14:creationId xmlns:p14="http://schemas.microsoft.com/office/powerpoint/2010/main" val="2794009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654AB-8F78-71E3-E72F-756F3BAFC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18FDC98B-A6EC-CF1E-C55B-0F0D949E779B}"/>
              </a:ext>
            </a:extLst>
          </p:cNvPr>
          <p:cNvSpPr/>
          <p:nvPr/>
        </p:nvSpPr>
        <p:spPr>
          <a:xfrm rot="5400000">
            <a:off x="-2371877" y="2371877"/>
            <a:ext cx="6134830" cy="1391075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FF600D89-BFCF-C66A-2A87-A8D461140B69}"/>
              </a:ext>
            </a:extLst>
          </p:cNvPr>
          <p:cNvSpPr/>
          <p:nvPr/>
        </p:nvSpPr>
        <p:spPr>
          <a:xfrm>
            <a:off x="0" y="6134830"/>
            <a:ext cx="12192000" cy="751181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 dirty="0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CF1CB2E8-8BE9-6943-9ADF-733F70CDB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231450"/>
            <a:ext cx="1384097" cy="98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3417CDA8-81AE-38A5-7D32-6D55E429D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0380" y="345687"/>
            <a:ext cx="7749408" cy="575566"/>
          </a:xfrm>
        </p:spPr>
        <p:txBody>
          <a:bodyPr>
            <a:normAutofit fontScale="90000"/>
          </a:bodyPr>
          <a:lstStyle/>
          <a:p>
            <a:r>
              <a:rPr lang="es-ES" dirty="0"/>
              <a:t>Características radiológicas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2592A4DE-63A7-8E26-B308-2478F5B71FC6}"/>
              </a:ext>
            </a:extLst>
          </p:cNvPr>
          <p:cNvSpPr txBox="1">
            <a:spLocks/>
          </p:cNvSpPr>
          <p:nvPr/>
        </p:nvSpPr>
        <p:spPr>
          <a:xfrm>
            <a:off x="1862253" y="1378941"/>
            <a:ext cx="3802567" cy="18214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/>
              <a:t>Quiste simple:</a:t>
            </a:r>
          </a:p>
          <a:p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Bordes bien delimitados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Redondo o elíptico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Anecoico, hipodensa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Lesión líquida</a:t>
            </a:r>
          </a:p>
          <a:p>
            <a:endParaRPr lang="es-ES" sz="2800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4B2140A-4546-1C18-D28B-4BFD674DE761}"/>
              </a:ext>
            </a:extLst>
          </p:cNvPr>
          <p:cNvSpPr txBox="1">
            <a:spLocks/>
          </p:cNvSpPr>
          <p:nvPr/>
        </p:nvSpPr>
        <p:spPr>
          <a:xfrm>
            <a:off x="7311482" y="1378941"/>
            <a:ext cx="3802567" cy="18214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/>
              <a:t>Fibroadenoma</a:t>
            </a:r>
          </a:p>
          <a:p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Bordes bien delimitados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Redondo o elíptico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Hipoecoica, </a:t>
            </a:r>
            <a:r>
              <a:rPr lang="es-ES" sz="2800" dirty="0" err="1"/>
              <a:t>isodensa</a:t>
            </a:r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Lesión sólida</a:t>
            </a:r>
          </a:p>
          <a:p>
            <a:endParaRPr lang="es-ES" sz="2800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A080E2FB-0A02-F6A1-3262-BD90A239F4C8}"/>
              </a:ext>
            </a:extLst>
          </p:cNvPr>
          <p:cNvSpPr txBox="1">
            <a:spLocks/>
          </p:cNvSpPr>
          <p:nvPr/>
        </p:nvSpPr>
        <p:spPr>
          <a:xfrm>
            <a:off x="1862253" y="3657601"/>
            <a:ext cx="3802567" cy="18214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/>
              <a:t>Tumor </a:t>
            </a:r>
            <a:r>
              <a:rPr lang="es-ES" sz="2800" b="1" dirty="0" err="1"/>
              <a:t>phyllodes</a:t>
            </a:r>
            <a:endParaRPr lang="es-ES" sz="2800" b="1" dirty="0"/>
          </a:p>
          <a:p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Bordes bien delimitados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Bordes lobulados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Densidad heterogénea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Lesión sólida</a:t>
            </a:r>
          </a:p>
          <a:p>
            <a:endParaRPr lang="es-ES" sz="2800" dirty="0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A6AA0763-CD21-B909-A42C-F3A14FF8B601}"/>
              </a:ext>
            </a:extLst>
          </p:cNvPr>
          <p:cNvSpPr txBox="1">
            <a:spLocks/>
          </p:cNvSpPr>
          <p:nvPr/>
        </p:nvSpPr>
        <p:spPr>
          <a:xfrm>
            <a:off x="7311482" y="3657601"/>
            <a:ext cx="3802567" cy="18214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/>
              <a:t>Papiloma intraductal</a:t>
            </a:r>
          </a:p>
          <a:p>
            <a:endParaRPr lang="es-E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600" dirty="0"/>
              <a:t>Lesión/masa dentro de un conducto con densidad variable</a:t>
            </a:r>
          </a:p>
        </p:txBody>
      </p:sp>
    </p:spTree>
    <p:extLst>
      <p:ext uri="{BB962C8B-B14F-4D97-AF65-F5344CB8AC3E}">
        <p14:creationId xmlns:p14="http://schemas.microsoft.com/office/powerpoint/2010/main" val="1294320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69043-032B-9AA5-6F23-8875D2C74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3B5842-28F9-9381-CE11-479FD8527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3" name="Complemento 2">
                <a:extLst>
                  <a:ext uri="{FF2B5EF4-FFF2-40B4-BE49-F238E27FC236}">
                    <a16:creationId xmlns:a16="http://schemas.microsoft.com/office/drawing/2014/main" id="{4FF62730-C37B-3DA8-5675-7098668F909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81000" y="253999"/>
              <a:ext cx="11430000" cy="6350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3" name="Complemento 2">
                <a:extLst>
                  <a:ext uri="{FF2B5EF4-FFF2-40B4-BE49-F238E27FC236}">
                    <a16:creationId xmlns:a16="http://schemas.microsoft.com/office/drawing/2014/main" id="{4FF62730-C37B-3DA8-5675-7098668F909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1000" y="253999"/>
                <a:ext cx="11430000" cy="6350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15 Rectángulo">
            <a:extLst>
              <a:ext uri="{FF2B5EF4-FFF2-40B4-BE49-F238E27FC236}">
                <a16:creationId xmlns:a16="http://schemas.microsoft.com/office/drawing/2014/main" id="{D21F274E-E94E-3975-0C5B-6F2A62CAF334}"/>
              </a:ext>
            </a:extLst>
          </p:cNvPr>
          <p:cNvSpPr/>
          <p:nvPr/>
        </p:nvSpPr>
        <p:spPr>
          <a:xfrm rot="5400000">
            <a:off x="2667000" y="-2666999"/>
            <a:ext cx="6858001" cy="1219200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/>
          </a:p>
        </p:txBody>
      </p:sp>
    </p:spTree>
    <p:extLst>
      <p:ext uri="{BB962C8B-B14F-4D97-AF65-F5344CB8AC3E}">
        <p14:creationId xmlns:p14="http://schemas.microsoft.com/office/powerpoint/2010/main" val="829244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21A16-2FDA-085C-B381-1E4E6C2F1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08A6C85C-036C-D18F-8873-B3EC368CC3ED}"/>
              </a:ext>
            </a:extLst>
          </p:cNvPr>
          <p:cNvSpPr/>
          <p:nvPr/>
        </p:nvSpPr>
        <p:spPr>
          <a:xfrm rot="5400000">
            <a:off x="-2371877" y="2371877"/>
            <a:ext cx="6134830" cy="1391075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87E4A398-963D-DAD9-E917-36D6AE91E99B}"/>
              </a:ext>
            </a:extLst>
          </p:cNvPr>
          <p:cNvSpPr/>
          <p:nvPr/>
        </p:nvSpPr>
        <p:spPr>
          <a:xfrm>
            <a:off x="0" y="6134830"/>
            <a:ext cx="12192000" cy="751181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588" dirty="0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AAD13D56-79E4-2666-0C5A-453547E66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231450"/>
            <a:ext cx="1384097" cy="98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01A2B377-1BA2-2E2A-BB32-37815D988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2807" y="435385"/>
            <a:ext cx="7749408" cy="575566"/>
          </a:xfrm>
        </p:spPr>
        <p:txBody>
          <a:bodyPr>
            <a:normAutofit fontScale="90000"/>
          </a:bodyPr>
          <a:lstStyle/>
          <a:p>
            <a:r>
              <a:rPr lang="es-ES" dirty="0"/>
              <a:t>Práctica clínica diaria </a:t>
            </a:r>
          </a:p>
        </p:txBody>
      </p:sp>
      <p:pic>
        <p:nvPicPr>
          <p:cNvPr id="12" name="Imagen 11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4A7F45C3-E627-1AED-4F30-9160433817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198" y="1460039"/>
            <a:ext cx="5122190" cy="5122190"/>
          </a:xfrm>
          <a:prstGeom prst="rect">
            <a:avLst/>
          </a:prstGeom>
        </p:spPr>
      </p:pic>
      <p:pic>
        <p:nvPicPr>
          <p:cNvPr id="14" name="Imagen 13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AA06CD26-FE3D-8EAA-FE52-0CD4A89017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083" y="2612324"/>
            <a:ext cx="4425108" cy="281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0067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webextensions/_rels/webextension8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webextensions/_rels/webextension9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webextensions/_rels/webextension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181C67D-843E-594F-9B15-B34511E5B2CB}">
  <we:reference id="b5c379b0-33f0-4a21-9c49-d42339fea591" version="1.0.0.0" store="EXCatalog" storeType="EXCatalog"/>
  <we:alternateReferences>
    <we:reference id="WA200006214" version="1.0.0.0" store="es-ES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681D3923-EBA1-9F47-8ABD-1483D02DA657}">
  <we:reference id="71a1a0ed-6cd0-4a6e-ad2d-015b8a8b43cb" version="1.0.0.10" store="EXCatalog" storeType="EXCatalog"/>
  <we:alternateReferences>
    <we:reference id="WA104381682" version="1.0.0.10" store="es-ES" storeType="OMEX"/>
  </we:alternateReferences>
  <we:properties>
    <we:property name="addinSlideId" value="&quot;succeeded&quot;"/>
    <we:property name="selectedSlug" value="&quot;XYEPMK&quot;"/>
    <we:property name="selectedQuestionId" value="&quot;67a20765fc86f7c8b78d3c40&quot;"/>
    <we:property name="XYEPMK:67a20765fc86f7c8b78d3c40:SlideId" value="257"/>
  </we:properties>
  <we:bindings/>
  <we:snapshot xmlns:r="http://schemas.openxmlformats.org/officeDocument/2006/relationships" r:embed="rId1"/>
</we:webextension>
</file>

<file path=ppt/webextensions/webextension3.xml><?xml version="1.0" encoding="utf-8"?>
<we:webextension xmlns:we="http://schemas.microsoft.com/office/webextensions/webextension/2010/11" id="{506909EB-E3F6-2940-B330-ACA073624932}">
  <we:reference id="71a1a0ed-6cd0-4a6e-ad2d-015b8a8b43cb" version="1.0.0.10" store="EXCatalog" storeType="EXCatalog"/>
  <we:alternateReferences>
    <we:reference id="WA104381682" version="1.0.0.10" store="es-ES" storeType="OMEX"/>
  </we:alternateReferences>
  <we:properties>
    <we:property name="addinSlideId" value="&quot;succeeded&quot;"/>
    <we:property name="selectedSlug" value="&quot;XYEPMK&quot;"/>
    <we:property name="selectedQuestionId" value="&quot;67a20719ee7cc7f9dfaf8fed&quot;"/>
    <we:property name="XYEPMK:67a20719ee7cc7f9dfaf8fed:SlideId" value="260"/>
  </we:properties>
  <we:bindings/>
  <we:snapshot xmlns:r="http://schemas.openxmlformats.org/officeDocument/2006/relationships"/>
</we:webextension>
</file>

<file path=ppt/webextensions/webextension4.xml><?xml version="1.0" encoding="utf-8"?>
<we:webextension xmlns:we="http://schemas.microsoft.com/office/webextensions/webextension/2010/11" id="{043132F1-9702-C14E-A9A2-3FEB7C87E562}">
  <we:reference id="71a1a0ed-6cd0-4a6e-ad2d-015b8a8b43cb" version="1.0.0.10" store="EXCatalog" storeType="EXCatalog"/>
  <we:alternateReferences>
    <we:reference id="WA104381682" version="1.0.0.10" store="es-ES" storeType="OMEX"/>
  </we:alternateReferences>
  <we:properties>
    <we:property name="addinSlideId" value="&quot;succeeded&quot;"/>
    <we:property name="selectedSlug" value="&quot;XYEPMK&quot;"/>
    <we:property name="selectedQuestionId" value="&quot;67a20797ce9aaabf62e3bf08&quot;"/>
    <we:property name="XYEPMK:67a20797ce9aaabf62e3bf08:SlideId" value="262"/>
  </we:properties>
  <we:bindings/>
  <we:snapshot xmlns:r="http://schemas.openxmlformats.org/officeDocument/2006/relationships"/>
</we:webextension>
</file>

<file path=ppt/webextensions/webextension5.xml><?xml version="1.0" encoding="utf-8"?>
<we:webextension xmlns:we="http://schemas.microsoft.com/office/webextensions/webextension/2010/11" id="{2C6085A0-08A9-7B41-B2E1-AF49CA385A28}">
  <we:reference id="71a1a0ed-6cd0-4a6e-ad2d-015b8a8b43cb" version="1.0.0.10" store="EXCatalog" storeType="EXCatalog"/>
  <we:alternateReferences>
    <we:reference id="WA104381682" version="1.0.0.10" store="es-ES" storeType="OMEX"/>
  </we:alternateReferences>
  <we:properties>
    <we:property name="addinSlideId" value="&quot;succeeded&quot;"/>
    <we:property name="selectedSlug" value="&quot;XYEPMK&quot;"/>
    <we:property name="selectedQuestionId" value="&quot;67a207c4cc3a2c94cacecadc&quot;"/>
    <we:property name="XYEPMK:67a207c4cc3a2c94cacecadc:SlideId" value="265"/>
  </we:properties>
  <we:bindings/>
  <we:snapshot xmlns:r="http://schemas.openxmlformats.org/officeDocument/2006/relationships"/>
</we:webextension>
</file>

<file path=ppt/webextensions/webextension6.xml><?xml version="1.0" encoding="utf-8"?>
<we:webextension xmlns:we="http://schemas.microsoft.com/office/webextensions/webextension/2010/11" id="{3F65FF62-FD45-F648-B1E6-67A0DAFF9FB4}">
  <we:reference id="71a1a0ed-6cd0-4a6e-ad2d-015b8a8b43cb" version="1.0.0.10" store="EXCatalog" storeType="EXCatalog"/>
  <we:alternateReferences>
    <we:reference id="WA104381682" version="1.0.0.10" store="es-ES" storeType="OMEX"/>
  </we:alternateReferences>
  <we:properties>
    <we:property name="addinSlideId" value="&quot;succeeded&quot;"/>
    <we:property name="selectedSlug" value="&quot;XYEPMK&quot;"/>
    <we:property name="selectedQuestionId" value="&quot;67a20856850c3520385a6494&quot;"/>
    <we:property name="XYEPMK:67a20856850c3520385a6494:SlideId" value="267"/>
  </we:properties>
  <we:bindings/>
  <we:snapshot xmlns:r="http://schemas.openxmlformats.org/officeDocument/2006/relationships"/>
</we:webextension>
</file>

<file path=ppt/webextensions/webextension7.xml><?xml version="1.0" encoding="utf-8"?>
<we:webextension xmlns:we="http://schemas.microsoft.com/office/webextensions/webextension/2010/11" id="{2F6176C1-6946-D744-B88E-9549EDF1AE1E}">
  <we:reference id="71a1a0ed-6cd0-4a6e-ad2d-015b8a8b43cb" version="1.0.0.10" store="EXCatalog" storeType="EXCatalog"/>
  <we:alternateReferences>
    <we:reference id="WA104381682" version="1.0.0.10" store="es-ES" storeType="OMEX"/>
  </we:alternateReferences>
  <we:properties>
    <we:property name="addinSlideId" value="&quot;succeeded&quot;"/>
    <we:property name="selectedSlug" value="&quot;XYEPMK&quot;"/>
    <we:property name="selectedQuestionId" value="&quot;67a2087fee7cc7f9dfb1c7e5&quot;"/>
    <we:property name="XYEPMK:67a2087fee7cc7f9dfb1c7e5:SlideId" value="269"/>
  </we:properties>
  <we:bindings/>
  <we:snapshot xmlns:r="http://schemas.openxmlformats.org/officeDocument/2006/relationships"/>
</we:webextension>
</file>

<file path=ppt/webextensions/webextension8.xml><?xml version="1.0" encoding="utf-8"?>
<we:webextension xmlns:we="http://schemas.microsoft.com/office/webextensions/webextension/2010/11" id="{33C37D62-F03C-A64C-A29E-05FEDEE8565B}">
  <we:reference id="71a1a0ed-6cd0-4a6e-ad2d-015b8a8b43cb" version="1.0.0.10" store="EXCatalog" storeType="EXCatalog"/>
  <we:alternateReferences>
    <we:reference id="WA104381682" version="1.0.0.10" store="es-ES" storeType="OMEX"/>
  </we:alternateReferences>
  <we:properties>
    <we:property name="addinSlideId" value="&quot;succeeded&quot;"/>
    <we:property name="selectedSlug" value="&quot;XYEPMK&quot;"/>
    <we:property name="selectedQuestionId" value="&quot;67a208a0850c3520385ac1a2&quot;"/>
    <we:property name="XYEPMK:67a208a0850c3520385ac1a2:SlideId" value="271"/>
  </we:properties>
  <we:bindings/>
  <we:snapshot xmlns:r="http://schemas.openxmlformats.org/officeDocument/2006/relationships" r:embed="rId1"/>
</we:webextension>
</file>

<file path=ppt/webextensions/webextension9.xml><?xml version="1.0" encoding="utf-8"?>
<we:webextension xmlns:we="http://schemas.microsoft.com/office/webextensions/webextension/2010/11" id="{72ED3349-5EB8-F54D-9869-829649D61A5D}">
  <we:reference id="71a1a0ed-6cd0-4a6e-ad2d-015b8a8b43cb" version="1.0.0.10" store="EXCatalog" storeType="EXCatalog"/>
  <we:alternateReferences>
    <we:reference id="WA104381682" version="1.0.0.10" store="es-ES" storeType="OMEX"/>
  </we:alternateReferences>
  <we:properties>
    <we:property name="addinSlideId" value="&quot;succeeded&quot;"/>
    <we:property name="selectedSlug" value="&quot;XYEPMK&quot;"/>
    <we:property name="selectedQuestionId" value="&quot;67a208c8cc3a2c94cacffb69&quot;"/>
    <we:property name="XYEPMK:67a208c8cc3a2c94cacffb69:SlideId" value="273"/>
  </we:properties>
  <we:bindings/>
  <we:snapshot xmlns:r="http://schemas.openxmlformats.org/officeDocument/2006/relationships" r:embed="rId1"/>
</we:webextension>
</file>

<file path=ppt/webextensions/webextension10.xml><?xml version="1.0" encoding="utf-8"?>
<we:webextension xmlns:we="http://schemas.microsoft.com/office/webextensions/webextension/2010/11" id="{72ED3349-5EB8-F54D-9869-829649D61A5D}">
  <we:reference id="71a1a0ed-6cd0-4a6e-ad2d-015b8a8b43cb" version="1.0.0.10" store="EXCatalog" storeType="EXCatalog"/>
  <we:alternateReferences>
    <we:reference id="WA104381682" version="1.0.0.10" store="es-ES" storeType="OMEX"/>
  </we:alternateReferences>
  <we:properties>
    <we:property name="addinSlideId" value="&quot;succeeded&quot;"/>
    <we:property name="selectedSlug" value="&quot;XYEPMK&quot;"/>
    <we:property name="selectedQuestionId" value="&quot;67a208c8cc3a2c94cacffb69&quot;"/>
    <we:property name="XYEPMK:67a208c8cc3a2c94cacffb69:SlideId" value="273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6215</TotalTime>
  <Words>223</Words>
  <Application>Microsoft Office PowerPoint</Application>
  <PresentationFormat>Panorámica</PresentationFormat>
  <Paragraphs>92</Paragraphs>
  <Slides>19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7" baseType="lpstr">
      <vt:lpstr>Aptos</vt:lpstr>
      <vt:lpstr>Aptos Display</vt:lpstr>
      <vt:lpstr>Arial</vt:lpstr>
      <vt:lpstr>Comic Sans MS</vt:lpstr>
      <vt:lpstr>Helvetica</vt:lpstr>
      <vt:lpstr>Times New Roman</vt:lpstr>
      <vt:lpstr>Wingdings</vt:lpstr>
      <vt:lpstr>Tema de Office</vt:lpstr>
      <vt:lpstr>Presentación de PowerPoint</vt:lpstr>
      <vt:lpstr>Presentación de PowerPoint</vt:lpstr>
      <vt:lpstr>Estudio de masa palpable por edad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Características radiológicas</vt:lpstr>
      <vt:lpstr>Presentación de PowerPoint</vt:lpstr>
      <vt:lpstr>Práctica clínica diaria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Colegio Médicos</cp:lastModifiedBy>
  <cp:revision>14</cp:revision>
  <dcterms:created xsi:type="dcterms:W3CDTF">2025-02-03T09:16:37Z</dcterms:created>
  <dcterms:modified xsi:type="dcterms:W3CDTF">2025-02-17T16:54:33Z</dcterms:modified>
</cp:coreProperties>
</file>