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wdp" ContentType="image/vnd.ms-photo"/>
  <Default Extension="mp4" ContentType="video/mp4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4.11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85" r:id="rId2"/>
  </p:sldMasterIdLst>
  <p:notesMasterIdLst>
    <p:notesMasterId r:id="rId3"/>
  </p:notesMasterIdLst>
  <p:sldIdLst>
    <p:sldId id="259" r:id="rId4"/>
    <p:sldId id="262" r:id="rId5"/>
    <p:sldId id="265" r:id="rId6"/>
    <p:sldId id="268" r:id="rId7"/>
    <p:sldId id="271" r:id="rId8"/>
    <p:sldId id="274" r:id="rId9"/>
    <p:sldId id="277" r:id="rId10"/>
    <p:sldId id="280" r:id="rId11"/>
    <p:sldId id="283" r:id="rId12"/>
    <p:sldId id="286" r:id="rId13"/>
    <p:sldId id="289" r:id="rId14"/>
    <p:sldId id="292" r:id="rId15"/>
    <p:sldId id="295" r:id="rId16"/>
    <p:sldId id="298" r:id="rId17"/>
    <p:sldId id="301" r:id="rId18"/>
    <p:sldId id="304" r:id="rId19"/>
    <p:sldId id="307" r:id="rId20"/>
    <p:sldId id="310" r:id="rId21"/>
    <p:sldId id="313" r:id="rId22"/>
    <p:sldId id="316" r:id="rId23"/>
    <p:sldId id="319" r:id="rId24"/>
    <p:sldId id="322" r:id="rId25"/>
    <p:sldId id="325" r:id="rId26"/>
    <p:sldId id="328" r:id="rId27"/>
    <p:sldId id="331" r:id="rId28"/>
    <p:sldId id="334" r:id="rId29"/>
    <p:sldId id="337" r:id="rId30"/>
  </p:sldIdLst>
  <p:sldSz cx="10799763" cy="7772400"/>
  <p:notesSz cx="6858000" cy="9144000"/>
  <p:custDataLst>
    <p:tags r:id="rId3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  <p:guideLst>
        <p:guide orient="horz" pos="2160"/>
        <p:guide pos="2880"/>
      </p:guideLst>
    </p:cSldViewPr>
  </p:slide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7.xml" /><Relationship Id="rId11" Type="http://schemas.openxmlformats.org/officeDocument/2006/relationships/slide" Target="slides/slide8.xml" /><Relationship Id="rId12" Type="http://schemas.openxmlformats.org/officeDocument/2006/relationships/slide" Target="slides/slide9.xml" /><Relationship Id="rId13" Type="http://schemas.openxmlformats.org/officeDocument/2006/relationships/slide" Target="slides/slide10.xml" /><Relationship Id="rId14" Type="http://schemas.openxmlformats.org/officeDocument/2006/relationships/slide" Target="slides/slide11.xml" /><Relationship Id="rId15" Type="http://schemas.openxmlformats.org/officeDocument/2006/relationships/slide" Target="slides/slide12.xml" /><Relationship Id="rId16" Type="http://schemas.openxmlformats.org/officeDocument/2006/relationships/slide" Target="slides/slide13.xml" /><Relationship Id="rId17" Type="http://schemas.openxmlformats.org/officeDocument/2006/relationships/slide" Target="slides/slide14.xml" /><Relationship Id="rId18" Type="http://schemas.openxmlformats.org/officeDocument/2006/relationships/slide" Target="slides/slide15.xml" /><Relationship Id="rId19" Type="http://schemas.openxmlformats.org/officeDocument/2006/relationships/slide" Target="slides/slide16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7.xml" /><Relationship Id="rId21" Type="http://schemas.openxmlformats.org/officeDocument/2006/relationships/slide" Target="slides/slide18.xml" /><Relationship Id="rId22" Type="http://schemas.openxmlformats.org/officeDocument/2006/relationships/slide" Target="slides/slide19.xml" /><Relationship Id="rId23" Type="http://schemas.openxmlformats.org/officeDocument/2006/relationships/slide" Target="slides/slide20.xml" /><Relationship Id="rId24" Type="http://schemas.openxmlformats.org/officeDocument/2006/relationships/slide" Target="slides/slide21.xml" /><Relationship Id="rId25" Type="http://schemas.openxmlformats.org/officeDocument/2006/relationships/slide" Target="slides/slide22.xml" /><Relationship Id="rId26" Type="http://schemas.openxmlformats.org/officeDocument/2006/relationships/slide" Target="slides/slide23.xml" /><Relationship Id="rId27" Type="http://schemas.openxmlformats.org/officeDocument/2006/relationships/slide" Target="slides/slide24.xml" /><Relationship Id="rId28" Type="http://schemas.openxmlformats.org/officeDocument/2006/relationships/slide" Target="slides/slide25.xml" /><Relationship Id="rId29" Type="http://schemas.openxmlformats.org/officeDocument/2006/relationships/slide" Target="slides/slide26.xml" /><Relationship Id="rId3" Type="http://schemas.openxmlformats.org/officeDocument/2006/relationships/notesMaster" Target="notesMasters/notesMaster1.xml" /><Relationship Id="rId30" Type="http://schemas.openxmlformats.org/officeDocument/2006/relationships/slide" Target="slides/slide27.xml" /><Relationship Id="rId31" Type="http://schemas.openxmlformats.org/officeDocument/2006/relationships/tags" Target="tags/tag1.xml" /><Relationship Id="rId32" Type="http://schemas.openxmlformats.org/officeDocument/2006/relationships/presProps" Target="presProps.xml" /><Relationship Id="rId33" Type="http://schemas.openxmlformats.org/officeDocument/2006/relationships/viewProps" Target="viewProps.xml" /><Relationship Id="rId34" Type="http://schemas.openxmlformats.org/officeDocument/2006/relationships/theme" Target="theme/theme1.xml" /><Relationship Id="rId35" Type="http://schemas.openxmlformats.org/officeDocument/2006/relationships/tableStyles" Target="tableStyles.xml" /><Relationship Id="rId4" Type="http://schemas.openxmlformats.org/officeDocument/2006/relationships/slide" Target="slides/slide1.xml" /><Relationship Id="rId5" Type="http://schemas.openxmlformats.org/officeDocument/2006/relationships/slide" Target="slides/slide2.xml" /><Relationship Id="rId6" Type="http://schemas.openxmlformats.org/officeDocument/2006/relationships/slide" Target="slides/slide3.xml" /><Relationship Id="rId7" Type="http://schemas.openxmlformats.org/officeDocument/2006/relationships/slide" Target="slides/slide4.xml" /><Relationship Id="rId8" Type="http://schemas.openxmlformats.org/officeDocument/2006/relationships/slide" Target="slides/slide5.xml" /><Relationship Id="rId9" Type="http://schemas.openxmlformats.org/officeDocument/2006/relationships/slide" Target="slides/slide6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835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835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r">
              <a:defRPr sz="1300"/>
            </a:lvl1pPr>
          </a:lstStyle>
          <a:p>
            <a:fld id="{5C188150-9060-A14E-B86A-0B33B35AA3EE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093788" y="1252538"/>
            <a:ext cx="4700587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8817" y="4823034"/>
            <a:ext cx="5510530" cy="3946118"/>
          </a:xfrm>
          <a:prstGeom prst="rect">
            <a:avLst/>
          </a:prstGeom>
        </p:spPr>
        <p:txBody>
          <a:bodyPr vert="horz" lIns="96625" tIns="48312" rIns="96625" bIns="48312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4871" cy="50283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l">
              <a:defRPr sz="13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01698" y="9519055"/>
            <a:ext cx="2984871" cy="50283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r">
              <a:defRPr sz="1300"/>
            </a:lvl1pPr>
          </a:lstStyle>
          <a:p>
            <a:fld id="{2A98D857-ED03-5542-AB9B-8FB7B4C4B6E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val="924853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46" name="Rectangle 7"/>
          <p:cNvSpPr txBox="1">
            <a:spLocks noGrp="1" noChangeArrowheads="1"/>
          </p:cNvSpPr>
          <p:nvPr/>
        </p:nvSpPr>
        <p:spPr bwMode="auto">
          <a:xfrm>
            <a:off x="5447084" y="6876614"/>
            <a:ext cx="4058950" cy="333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08" tIns="45202" rIns="90408" bIns="45202" anchor="b"/>
          <a:lstStyle>
            <a:lvl1pPr defTabSz="911225">
              <a:defRPr>
                <a:solidFill>
                  <a:schemeClr val="tx1"/>
                </a:solidFill>
                <a:latin typeface="Arial" pitchFamily="34" charset="0"/>
                <a:ea typeface="MS PGothic" panose="020b0600070205080204" pitchFamily="34" charset="-128"/>
              </a:defRPr>
            </a:lvl1pPr>
            <a:lvl2pPr marL="742950" indent="-285750" defTabSz="911225">
              <a:defRPr>
                <a:solidFill>
                  <a:schemeClr val="tx1"/>
                </a:solidFill>
                <a:latin typeface="Arial" pitchFamily="34" charset="0"/>
                <a:ea typeface="MS PGothic" panose="020b0600070205080204" pitchFamily="34" charset="-128"/>
              </a:defRPr>
            </a:lvl2pPr>
            <a:lvl3pPr marL="1143000" indent="-228600" defTabSz="911225">
              <a:defRPr>
                <a:solidFill>
                  <a:schemeClr val="tx1"/>
                </a:solidFill>
                <a:latin typeface="Arial" pitchFamily="34" charset="0"/>
                <a:ea typeface="MS PGothic" panose="020b0600070205080204" pitchFamily="34" charset="-128"/>
              </a:defRPr>
            </a:lvl3pPr>
            <a:lvl4pPr marL="1600200" indent="-228600" defTabSz="911225">
              <a:defRPr>
                <a:solidFill>
                  <a:schemeClr val="tx1"/>
                </a:solidFill>
                <a:latin typeface="Arial" pitchFamily="34" charset="0"/>
                <a:ea typeface="MS PGothic" panose="020b0600070205080204" pitchFamily="34" charset="-128"/>
              </a:defRPr>
            </a:lvl4pPr>
            <a:lvl5pPr marL="2057400" indent="-228600" defTabSz="911225">
              <a:defRPr>
                <a:solidFill>
                  <a:schemeClr val="tx1"/>
                </a:solidFill>
                <a:latin typeface="Arial" pitchFamily="34" charset="0"/>
                <a:ea typeface="MS PGothic" panose="020b0600070205080204" pitchFamily="34" charset="-128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anose="020b0600070205080204" pitchFamily="34" charset="-128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anose="020b0600070205080204" pitchFamily="34" charset="-128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anose="020b0600070205080204" pitchFamily="34" charset="-128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/>
            <a:fld id="{9C4D8875-37C2-4258-9D72-6A3F50E7FE42}" type="slidenum">
              <a:rPr lang="es-ES" altLang="es-ES" sz="1200">
                <a:solidFill>
                  <a:prstClr val="black"/>
                </a:solidFill>
                <a:latin typeface="Times New Roman" panose="02020603050405020304" pitchFamily="18" charset="0"/>
              </a:rPr>
              <a:pPr algn="r" eaLnBrk="1" hangingPunct="1"/>
              <a:t>1</a:t>
            </a:fld>
            <a:endParaRPr lang="es-ES" altLang="es-ES" sz="1200">
              <a:solidFill>
                <a:prstClr val="black"/>
              </a:solidFill>
              <a:latin typeface="Times New Roman" panose="02020603050405020304" pitchFamily="18" charset="0"/>
            </a:endParaRPr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863850" y="555625"/>
            <a:ext cx="3775075" cy="27178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82686" y="3439068"/>
            <a:ext cx="6940663" cy="327168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08" tIns="45202" rIns="90408" bIns="45202"/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2" name="Marcador de pie de página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  <p:sp>
        <p:nvSpPr>
          <p:cNvPr id="3" name="Marcador de encabezado 2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val="3421020453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18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36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54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72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90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08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27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45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F4A5E7D-BD39-48FB-A728-FD2A14CC5E2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10F85AB-C958-4EE0-AC0E-2625E03A2DD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533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267">
                <a:solidFill>
                  <a:schemeClr val="tx1">
                    <a:tint val="75000"/>
                  </a:schemeClr>
                </a:solidFill>
              </a:defRPr>
            </a:lvl1pPr>
            <a:lvl2pPr marL="518160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2pPr>
            <a:lvl3pPr marL="1036320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3pPr>
            <a:lvl4pPr marL="1554480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4pPr>
            <a:lvl5pPr marL="2072640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5pPr>
            <a:lvl6pPr marL="2590800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6pPr>
            <a:lvl7pPr marL="3108960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7pPr>
            <a:lvl8pPr marL="3627120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8pPr>
            <a:lvl9pPr marL="4145280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D3DFB29-7576-4D8D-933F-1582ADB403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3173"/>
            </a:lvl1pPr>
            <a:lvl2pPr>
              <a:defRPr sz="2720"/>
            </a:lvl2pPr>
            <a:lvl3pPr>
              <a:defRPr sz="2267"/>
            </a:lvl3pPr>
            <a:lvl4pPr>
              <a:defRPr sz="2040"/>
            </a:lvl4pPr>
            <a:lvl5pPr>
              <a:defRPr sz="2040"/>
            </a:lvl5pPr>
            <a:lvl6pPr>
              <a:defRPr sz="2040"/>
            </a:lvl6pPr>
            <a:lvl7pPr>
              <a:defRPr sz="2040"/>
            </a:lvl7pPr>
            <a:lvl8pPr>
              <a:defRPr sz="2040"/>
            </a:lvl8pPr>
            <a:lvl9pPr>
              <a:defRPr sz="204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3173"/>
            </a:lvl1pPr>
            <a:lvl2pPr>
              <a:defRPr sz="2720"/>
            </a:lvl2pPr>
            <a:lvl3pPr>
              <a:defRPr sz="2267"/>
            </a:lvl3pPr>
            <a:lvl4pPr>
              <a:defRPr sz="2040"/>
            </a:lvl4pPr>
            <a:lvl5pPr>
              <a:defRPr sz="2040"/>
            </a:lvl5pPr>
            <a:lvl6pPr>
              <a:defRPr sz="2040"/>
            </a:lvl6pPr>
            <a:lvl7pPr>
              <a:defRPr sz="2040"/>
            </a:lvl7pPr>
            <a:lvl8pPr>
              <a:defRPr sz="2040"/>
            </a:lvl8pPr>
            <a:lvl9pPr>
              <a:defRPr sz="204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8FF2BF2-1483-41AF-8042-97F80393C0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720" b="1"/>
            </a:lvl1pPr>
            <a:lvl2pPr marL="518160" indent="0">
              <a:buNone/>
              <a:defRPr sz="2267" b="1"/>
            </a:lvl2pPr>
            <a:lvl3pPr marL="1036320" indent="0">
              <a:buNone/>
              <a:defRPr sz="2040" b="1"/>
            </a:lvl3pPr>
            <a:lvl4pPr marL="1554480" indent="0">
              <a:buNone/>
              <a:defRPr sz="1813" b="1"/>
            </a:lvl4pPr>
            <a:lvl5pPr marL="2072640" indent="0">
              <a:buNone/>
              <a:defRPr sz="1813" b="1"/>
            </a:lvl5pPr>
            <a:lvl6pPr marL="2590800" indent="0">
              <a:buNone/>
              <a:defRPr sz="1813" b="1"/>
            </a:lvl6pPr>
            <a:lvl7pPr marL="3108960" indent="0">
              <a:buNone/>
              <a:defRPr sz="1813" b="1"/>
            </a:lvl7pPr>
            <a:lvl8pPr marL="3627120" indent="0">
              <a:buNone/>
              <a:defRPr sz="1813" b="1"/>
            </a:lvl8pPr>
            <a:lvl9pPr marL="4145280" indent="0">
              <a:buNone/>
              <a:defRPr sz="1813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720"/>
            </a:lvl1pPr>
            <a:lvl2pPr>
              <a:defRPr sz="2267"/>
            </a:lvl2pPr>
            <a:lvl3pPr>
              <a:defRPr sz="2040"/>
            </a:lvl3pPr>
            <a:lvl4pPr>
              <a:defRPr sz="1813"/>
            </a:lvl4pPr>
            <a:lvl5pPr>
              <a:defRPr sz="1813"/>
            </a:lvl5pPr>
            <a:lvl6pPr>
              <a:defRPr sz="1813"/>
            </a:lvl6pPr>
            <a:lvl7pPr>
              <a:defRPr sz="1813"/>
            </a:lvl7pPr>
            <a:lvl8pPr>
              <a:defRPr sz="1813"/>
            </a:lvl8pPr>
            <a:lvl9pPr>
              <a:defRPr sz="1813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720" b="1"/>
            </a:lvl1pPr>
            <a:lvl2pPr marL="518160" indent="0">
              <a:buNone/>
              <a:defRPr sz="2267" b="1"/>
            </a:lvl2pPr>
            <a:lvl3pPr marL="1036320" indent="0">
              <a:buNone/>
              <a:defRPr sz="2040" b="1"/>
            </a:lvl3pPr>
            <a:lvl4pPr marL="1554480" indent="0">
              <a:buNone/>
              <a:defRPr sz="1813" b="1"/>
            </a:lvl4pPr>
            <a:lvl5pPr marL="2072640" indent="0">
              <a:buNone/>
              <a:defRPr sz="1813" b="1"/>
            </a:lvl5pPr>
            <a:lvl6pPr marL="2590800" indent="0">
              <a:buNone/>
              <a:defRPr sz="1813" b="1"/>
            </a:lvl6pPr>
            <a:lvl7pPr marL="3108960" indent="0">
              <a:buNone/>
              <a:defRPr sz="1813" b="1"/>
            </a:lvl7pPr>
            <a:lvl8pPr marL="3627120" indent="0">
              <a:buNone/>
              <a:defRPr sz="1813" b="1"/>
            </a:lvl8pPr>
            <a:lvl9pPr marL="4145280" indent="0">
              <a:buNone/>
              <a:defRPr sz="1813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720"/>
            </a:lvl1pPr>
            <a:lvl2pPr>
              <a:defRPr sz="2267"/>
            </a:lvl2pPr>
            <a:lvl3pPr>
              <a:defRPr sz="2040"/>
            </a:lvl3pPr>
            <a:lvl4pPr>
              <a:defRPr sz="1813"/>
            </a:lvl4pPr>
            <a:lvl5pPr>
              <a:defRPr sz="1813"/>
            </a:lvl5pPr>
            <a:lvl6pPr>
              <a:defRPr sz="1813"/>
            </a:lvl6pPr>
            <a:lvl7pPr>
              <a:defRPr sz="1813"/>
            </a:lvl7pPr>
            <a:lvl8pPr>
              <a:defRPr sz="1813"/>
            </a:lvl8pPr>
            <a:lvl9pPr>
              <a:defRPr sz="1813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B8251FD-86B2-40A0-8AC6-4ADCF5811B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0EA0D8C-5917-4ADC-BF9F-751441FC1A0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4B667F2-4851-4A80-9C2B-9EB05DA4125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267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627"/>
            </a:lvl1pPr>
            <a:lvl2pPr>
              <a:defRPr sz="3173"/>
            </a:lvl2pPr>
            <a:lvl3pPr>
              <a:defRPr sz="2720"/>
            </a:lvl3pPr>
            <a:lvl4pPr>
              <a:defRPr sz="2267"/>
            </a:lvl4pPr>
            <a:lvl5pPr>
              <a:defRPr sz="2267"/>
            </a:lvl5pPr>
            <a:lvl6pPr>
              <a:defRPr sz="2267"/>
            </a:lvl6pPr>
            <a:lvl7pPr>
              <a:defRPr sz="2267"/>
            </a:lvl7pPr>
            <a:lvl8pPr>
              <a:defRPr sz="2267"/>
            </a:lvl8pPr>
            <a:lvl9pPr>
              <a:defRPr sz="2267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587"/>
            </a:lvl1pPr>
            <a:lvl2pPr marL="518160" indent="0">
              <a:buNone/>
              <a:defRPr sz="1360"/>
            </a:lvl2pPr>
            <a:lvl3pPr marL="1036320" indent="0">
              <a:buNone/>
              <a:defRPr sz="1133"/>
            </a:lvl3pPr>
            <a:lvl4pPr marL="1554480" indent="0">
              <a:buNone/>
              <a:defRPr sz="1020"/>
            </a:lvl4pPr>
            <a:lvl5pPr marL="2072640" indent="0">
              <a:buNone/>
              <a:defRPr sz="1020"/>
            </a:lvl5pPr>
            <a:lvl6pPr marL="2590800" indent="0">
              <a:buNone/>
              <a:defRPr sz="1020"/>
            </a:lvl6pPr>
            <a:lvl7pPr marL="3108960" indent="0">
              <a:buNone/>
              <a:defRPr sz="1020"/>
            </a:lvl7pPr>
            <a:lvl8pPr marL="3627120" indent="0">
              <a:buNone/>
              <a:defRPr sz="1020"/>
            </a:lvl8pPr>
            <a:lvl9pPr marL="4145280" indent="0">
              <a:buNone/>
              <a:defRPr sz="102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F21E643-3821-47C6-9C17-E5C39218FB4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267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627"/>
            </a:lvl1pPr>
            <a:lvl2pPr marL="518160" indent="0">
              <a:buNone/>
              <a:defRPr sz="3173"/>
            </a:lvl2pPr>
            <a:lvl3pPr marL="1036320" indent="0">
              <a:buNone/>
              <a:defRPr sz="2720"/>
            </a:lvl3pPr>
            <a:lvl4pPr marL="1554480" indent="0">
              <a:buNone/>
              <a:defRPr sz="2267"/>
            </a:lvl4pPr>
            <a:lvl5pPr marL="2072640" indent="0">
              <a:buNone/>
              <a:defRPr sz="2267"/>
            </a:lvl5pPr>
            <a:lvl6pPr marL="2590800" indent="0">
              <a:buNone/>
              <a:defRPr sz="2267"/>
            </a:lvl6pPr>
            <a:lvl7pPr marL="3108960" indent="0">
              <a:buNone/>
              <a:defRPr sz="2267"/>
            </a:lvl7pPr>
            <a:lvl8pPr marL="3627120" indent="0">
              <a:buNone/>
              <a:defRPr sz="2267"/>
            </a:lvl8pPr>
            <a:lvl9pPr marL="4145280" indent="0">
              <a:buNone/>
              <a:defRPr sz="2267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587"/>
            </a:lvl1pPr>
            <a:lvl2pPr marL="518160" indent="0">
              <a:buNone/>
              <a:defRPr sz="1360"/>
            </a:lvl2pPr>
            <a:lvl3pPr marL="1036320" indent="0">
              <a:buNone/>
              <a:defRPr sz="1133"/>
            </a:lvl3pPr>
            <a:lvl4pPr marL="1554480" indent="0">
              <a:buNone/>
              <a:defRPr sz="1020"/>
            </a:lvl4pPr>
            <a:lvl5pPr marL="2072640" indent="0">
              <a:buNone/>
              <a:defRPr sz="1020"/>
            </a:lvl5pPr>
            <a:lvl6pPr marL="2590800" indent="0">
              <a:buNone/>
              <a:defRPr sz="1020"/>
            </a:lvl6pPr>
            <a:lvl7pPr marL="3108960" indent="0">
              <a:buNone/>
              <a:defRPr sz="1020"/>
            </a:lvl7pPr>
            <a:lvl8pPr marL="3627120" indent="0">
              <a:buNone/>
              <a:defRPr sz="1020"/>
            </a:lvl8pPr>
            <a:lvl9pPr marL="4145280" indent="0">
              <a:buNone/>
              <a:defRPr sz="102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618C9EBE-B19E-4985-8AB5-E030EA286DF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31BBD0E-4773-48FD-AE95-976E7A71A98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A69F44-DA55-45A8-88B0-09987B1108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D1246E-6EFC-4011-F983-2BFBD44E3F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9375" y="1271588"/>
            <a:ext cx="8101013" cy="270668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0593C35-736E-3F88-28C9-F08F03E71F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9375" y="4083050"/>
            <a:ext cx="8101013" cy="1876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0B48F80-69B5-C976-DF1E-2AE307432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E70D-CD74-C444-AA7D-6B2835AD71C0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A878649-FA02-F683-6A1D-63E4A1ACA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86C895F-6A16-7534-F676-71A48F372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D928-04F0-A249-A053-08ED64C74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val="3622238303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8733CA-4BB6-F28F-B0A8-41EB42607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F14AD6C-C6DC-5C35-72F5-D3FEFE58E3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8B2F259-B888-CB8A-659A-9717D6CFF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E70D-CD74-C444-AA7D-6B2835AD71C0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D951EDD-71B1-46C8-8A39-90AB93542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FF25AD-0FD5-C253-01EB-1D81CFEC2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D928-04F0-A249-A053-08ED64C74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val="521849754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CA2F6F-165A-5881-B37D-007B8AC2C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1938338"/>
            <a:ext cx="9315450" cy="32321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EBD5ECA-7AC3-4823-65A4-78EEB7977D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6600" y="5200650"/>
            <a:ext cx="9315450" cy="170021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DD3CB9E-FB20-3CC2-942F-C8AC5C4FD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E70D-CD74-C444-AA7D-6B2835AD71C0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74A3187-9E9A-E1D1-77BA-DB1FA9811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3F4812A-69DA-EB6A-F432-A3839A7C1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D928-04F0-A249-A053-08ED64C74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val="3305754434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093BA7-50ED-9B64-69B1-0AF57238D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1B2FD1C-019A-389A-934F-1619889968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2950" y="2068513"/>
            <a:ext cx="4579938" cy="493236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52C6F6C-7D8D-1451-FEEA-30BAE749E1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75288" y="2068513"/>
            <a:ext cx="4581525" cy="493236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5761A7C-1B7F-3B61-6053-AEC153C31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E70D-CD74-C444-AA7D-6B2835AD71C0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C3C2E46-9853-2FBB-19DF-9643D5B88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1CADF8E-539B-F06A-0055-88706272E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D928-04F0-A249-A053-08ED64C74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val="3085703148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FF85A8-74DB-3DDE-D64D-CF54258FC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538" y="414338"/>
            <a:ext cx="9313862" cy="150177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1DEFA56-D2F9-5775-EB60-45F56FC299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4538" y="1905000"/>
            <a:ext cx="4568825" cy="9334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119C4F7-67AC-FB18-508C-F72858848C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4538" y="2838450"/>
            <a:ext cx="4568825" cy="417671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7A546CF-BA4A-4F37-C47B-93FADB2545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467350" y="1905000"/>
            <a:ext cx="4591050" cy="9334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B8617BD-06FD-DF99-F274-A632E91A5F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467350" y="2838450"/>
            <a:ext cx="4591050" cy="417671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EC7CD70-F2C0-2DA2-F259-D6AC5A940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E70D-CD74-C444-AA7D-6B2835AD71C0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7909C8A-3C97-196B-8B3F-2EFEECE2F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33397BD-96FD-8B84-F77C-9BC99DEBD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D928-04F0-A249-A053-08ED64C74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val="3931195924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864D60-A3AF-4DC7-D518-8CF2B4ADF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1DE6D10-5007-E8BA-12E1-29E3EA9FE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E70D-CD74-C444-AA7D-6B2835AD71C0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5F17BA5-0EC4-C44D-EBAA-E5D24A53F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098A0DB-05E8-B0A2-E841-0BD5CAA49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D928-04F0-A249-A053-08ED64C74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val="2250766825"/>
      </p:ext>
    </p:extLst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448" userDrawn="1">
          <p15:clr>
            <a:srgbClr val="FBAE40"/>
          </p15:clr>
        </p15:guide>
        <p15:guide id="2" pos="3401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0255162-565E-5C59-6EA1-1402DD873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E70D-CD74-C444-AA7D-6B2835AD71C0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13573FE-75D4-886A-7771-7E9A60D5C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C743152-5147-A244-8738-C63404582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D928-04F0-A249-A053-08ED64C74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val="2909846080"/>
      </p:ext>
    </p:extLst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10C356-E81D-7A12-DB79-935DA266A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538" y="517525"/>
            <a:ext cx="3482975" cy="18145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D5054CE-D082-BBA9-2AAB-38C766DDE6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1050" y="1119188"/>
            <a:ext cx="5467350" cy="55229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F37261A-2623-D718-794C-E3FF0A18B7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4538" y="2332038"/>
            <a:ext cx="3482975" cy="43195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1B6CC3F-E987-C9F6-1208-37B87A07E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E70D-CD74-C444-AA7D-6B2835AD71C0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CA776DB-4995-147B-1F3A-DC9533A37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7E20026-A5F7-E411-35BF-51C597EF7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D928-04F0-A249-A053-08ED64C74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val="2147841023"/>
      </p:ext>
    </p:extLst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2EF512-A0B9-AB68-4B60-891CA20CD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538" y="517525"/>
            <a:ext cx="3482975" cy="18145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210AC4E-9C6F-E6DA-6F95-472C9A025E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91050" y="1119188"/>
            <a:ext cx="5467350" cy="55229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C5E3C16-D208-E534-DD46-720BE95C05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4538" y="2332038"/>
            <a:ext cx="3482975" cy="43195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0A65052-1173-3D42-9698-FBB1C02EB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E70D-CD74-C444-AA7D-6B2835AD71C0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7818EC6-45E9-2026-94E5-F720BB82F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D395096-DD76-3253-6F9F-E39551C4C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D928-04F0-A249-A053-08ED64C74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val="804081205"/>
      </p:ext>
    </p:extLst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89BBFA-3DEF-5B6E-ED96-E607D3F64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DAC456A-B298-4236-22AC-E7775EF4BD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57CC6D7-1277-3B88-F07A-A856023C4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E70D-CD74-C444-AA7D-6B2835AD71C0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D0B9176-F858-0AF5-3DD3-CCEE12B18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C71EDF-4CB1-43F9-EE49-450EF1BE0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D928-04F0-A249-A053-08ED64C74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val="4079794481"/>
      </p:ext>
    </p:extLst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A88408A-1D6F-A16F-0D74-279E04B6A1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729538" y="414338"/>
            <a:ext cx="2327275" cy="658653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A549CF6-373B-4C54-2432-C9AFEF6E3D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42950" y="414338"/>
            <a:ext cx="6834188" cy="658653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D6758F-D7B9-FBED-2E56-19C78F9CB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E70D-CD74-C444-AA7D-6B2835AD71C0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773B1B-F3B8-1943-8ABC-FEE8AB8FD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B9E1EC9-F55C-3FD0-DA95-EC93DA22D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D928-04F0-A249-A053-08ED64C74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val="634537378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539988" y="311256"/>
            <a:ext cx="9719787" cy="1295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539988" y="1813560"/>
            <a:ext cx="9719787" cy="5129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539988" y="7203863"/>
            <a:ext cx="2519945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689919" y="7203863"/>
            <a:ext cx="3419925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7739831" y="7203863"/>
            <a:ext cx="2519945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1036320" rtl="0" eaLnBrk="1" latinLnBrk="0" hangingPunct="1">
        <a:spcBef>
          <a:spcPct val="0"/>
        </a:spcBef>
        <a:buNone/>
        <a:defRPr sz="498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8620" indent="-388620" algn="l" defTabSz="1036320" rtl="0" eaLnBrk="1" latinLnBrk="0" hangingPunct="1">
        <a:spcBef>
          <a:spcPct val="20000"/>
        </a:spcBef>
        <a:buFont typeface="Arial" pitchFamily="34" charset="0"/>
        <a:buChar char="•"/>
        <a:defRPr sz="3627" kern="1200">
          <a:solidFill>
            <a:schemeClr val="tx1"/>
          </a:solidFill>
          <a:latin typeface="+mn-lt"/>
          <a:ea typeface="+mn-ea"/>
          <a:cs typeface="+mn-cs"/>
        </a:defRPr>
      </a:lvl1pPr>
      <a:lvl2pPr marL="842010" indent="-323850" algn="l" defTabSz="1036320" rtl="0" eaLnBrk="1" latinLnBrk="0" hangingPunct="1">
        <a:spcBef>
          <a:spcPct val="20000"/>
        </a:spcBef>
        <a:buFont typeface="Arial" pitchFamily="34" charset="0"/>
        <a:buChar char="–"/>
        <a:defRPr sz="3173" kern="1200">
          <a:solidFill>
            <a:schemeClr val="tx1"/>
          </a:solidFill>
          <a:latin typeface="+mn-lt"/>
          <a:ea typeface="+mn-ea"/>
          <a:cs typeface="+mn-cs"/>
        </a:defRPr>
      </a:lvl2pPr>
      <a:lvl3pPr marL="1295400" indent="-259080" algn="l" defTabSz="1036320" rtl="0" eaLnBrk="1" latinLnBrk="0" hangingPunct="1">
        <a:spcBef>
          <a:spcPct val="20000"/>
        </a:spcBef>
        <a:buFont typeface="Arial" pitchFamily="34" charset="0"/>
        <a:buChar char="•"/>
        <a:defRPr sz="2720" kern="1200">
          <a:solidFill>
            <a:schemeClr val="tx1"/>
          </a:solidFill>
          <a:latin typeface="+mn-lt"/>
          <a:ea typeface="+mn-ea"/>
          <a:cs typeface="+mn-cs"/>
        </a:defRPr>
      </a:lvl3pPr>
      <a:lvl4pPr marL="1813560" indent="-259080" algn="l" defTabSz="1036320" rtl="0" eaLnBrk="1" latinLnBrk="0" hangingPunct="1">
        <a:spcBef>
          <a:spcPct val="20000"/>
        </a:spcBef>
        <a:buFont typeface="Arial" pitchFamily="34" charset="0"/>
        <a:buChar char="–"/>
        <a:defRPr sz="2267" kern="1200">
          <a:solidFill>
            <a:schemeClr val="tx1"/>
          </a:solidFill>
          <a:latin typeface="+mn-lt"/>
          <a:ea typeface="+mn-ea"/>
          <a:cs typeface="+mn-cs"/>
        </a:defRPr>
      </a:lvl4pPr>
      <a:lvl5pPr marL="2331720" indent="-259080" algn="l" defTabSz="1036320" rtl="0" eaLnBrk="1" latinLnBrk="0" hangingPunct="1">
        <a:spcBef>
          <a:spcPct val="20000"/>
        </a:spcBef>
        <a:buFont typeface="Arial" pitchFamily="34" charset="0"/>
        <a:buChar char="»"/>
        <a:defRPr sz="2267" kern="1200">
          <a:solidFill>
            <a:schemeClr val="tx1"/>
          </a:solidFill>
          <a:latin typeface="+mn-lt"/>
          <a:ea typeface="+mn-ea"/>
          <a:cs typeface="+mn-cs"/>
        </a:defRPr>
      </a:lvl5pPr>
      <a:lvl6pPr marL="2849880" indent="-259080" algn="l" defTabSz="1036320" rtl="0" eaLnBrk="1" latinLnBrk="0" hangingPunct="1">
        <a:spcBef>
          <a:spcPct val="20000"/>
        </a:spcBef>
        <a:buFont typeface="Arial" pitchFamily="34" charset="0"/>
        <a:buChar char="•"/>
        <a:defRPr sz="2267" kern="1200">
          <a:solidFill>
            <a:schemeClr val="tx1"/>
          </a:solidFill>
          <a:latin typeface="+mn-lt"/>
          <a:ea typeface="+mn-ea"/>
          <a:cs typeface="+mn-cs"/>
        </a:defRPr>
      </a:lvl6pPr>
      <a:lvl7pPr marL="3368040" indent="-259080" algn="l" defTabSz="1036320" rtl="0" eaLnBrk="1" latinLnBrk="0" hangingPunct="1">
        <a:spcBef>
          <a:spcPct val="20000"/>
        </a:spcBef>
        <a:buFont typeface="Arial" pitchFamily="34" charset="0"/>
        <a:buChar char="•"/>
        <a:defRPr sz="2267" kern="1200">
          <a:solidFill>
            <a:schemeClr val="tx1"/>
          </a:solidFill>
          <a:latin typeface="+mn-lt"/>
          <a:ea typeface="+mn-ea"/>
          <a:cs typeface="+mn-cs"/>
        </a:defRPr>
      </a:lvl7pPr>
      <a:lvl8pPr marL="3886200" indent="-259080" algn="l" defTabSz="1036320" rtl="0" eaLnBrk="1" latinLnBrk="0" hangingPunct="1">
        <a:spcBef>
          <a:spcPct val="20000"/>
        </a:spcBef>
        <a:buFont typeface="Arial" pitchFamily="34" charset="0"/>
        <a:buChar char="•"/>
        <a:defRPr sz="2267" kern="1200">
          <a:solidFill>
            <a:schemeClr val="tx1"/>
          </a:solidFill>
          <a:latin typeface="+mn-lt"/>
          <a:ea typeface="+mn-ea"/>
          <a:cs typeface="+mn-cs"/>
        </a:defRPr>
      </a:lvl8pPr>
      <a:lvl9pPr marL="4404360" indent="-259080" algn="l" defTabSz="1036320" rtl="0" eaLnBrk="1" latinLnBrk="0" hangingPunct="1">
        <a:spcBef>
          <a:spcPct val="20000"/>
        </a:spcBef>
        <a:buFont typeface="Arial" pitchFamily="34" charset="0"/>
        <a:buChar char="•"/>
        <a:defRPr sz="22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3632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1pPr>
      <a:lvl2pPr marL="518160" algn="l" defTabSz="103632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1036320" algn="l" defTabSz="103632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3pPr>
      <a:lvl4pPr marL="1554480" algn="l" defTabSz="103632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4pPr>
      <a:lvl5pPr marL="2072640" algn="l" defTabSz="103632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5pPr>
      <a:lvl6pPr marL="2590800" algn="l" defTabSz="103632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6pPr>
      <a:lvl7pPr marL="3108960" algn="l" defTabSz="103632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7pPr>
      <a:lvl8pPr marL="3627120" algn="l" defTabSz="103632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8pPr>
      <a:lvl9pPr marL="4145280" algn="l" defTabSz="103632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EBD5F93-E778-330A-A8D7-9996A4279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414338"/>
            <a:ext cx="9313863" cy="1501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95DE6E9-72AF-0ED0-0D95-C92368DE1E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2950" y="2068513"/>
            <a:ext cx="9313863" cy="49323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1CEA5B7-4656-4D44-3379-F6C20CD599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42950" y="7204075"/>
            <a:ext cx="2428875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CD4E70D-CD74-C444-AA7D-6B2835AD71C0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37B222-B446-66F8-A85F-D7E028E5FD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76638" y="7204075"/>
            <a:ext cx="3646487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DC593A4-5AE0-B0CB-8F2D-F7742203A9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27938" y="7204075"/>
            <a:ext cx="2428875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85D928-04F0-A249-A053-08ED64C74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val="3928862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1.png" /><Relationship Id="rId4" Type="http://schemas.openxmlformats.org/officeDocument/2006/relationships/image" Target="../media/image2.png" /><Relationship Id="rId5" Type="http://schemas.openxmlformats.org/officeDocument/2006/relationships/image" Target="../media/image3.png" /><Relationship Id="rId6" Type="http://schemas.microsoft.com/office/2007/relationships/hdphoto" Target="../media/image4.wdp" /><Relationship Id="rId7" Type="http://schemas.openxmlformats.org/officeDocument/2006/relationships/image" Target="../media/image5.png" /><Relationship Id="rId8" Type="http://schemas.microsoft.com/office/2007/relationships/hdphoto" Target="../media/image6.wdp" /><Relationship Id="rId9" Type="http://schemas.openxmlformats.org/officeDocument/2006/relationships/image" Target="../media/image7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microsoft.com/office/2007/relationships/hdphoto" Target="../media/image9.wdp" /><Relationship Id="rId4" Type="http://schemas.openxmlformats.org/officeDocument/2006/relationships/image" Target="../media/image10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microsoft.com/office/2007/relationships/hdphoto" Target="../media/image9.wdp" /><Relationship Id="rId4" Type="http://schemas.openxmlformats.org/officeDocument/2006/relationships/image" Target="../media/image1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microsoft.com/office/2007/relationships/hdphoto" Target="../media/image9.wdp" /><Relationship Id="rId4" Type="http://schemas.openxmlformats.org/officeDocument/2006/relationships/image" Target="../media/image12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microsoft.com/office/2007/relationships/hdphoto" Target="../media/image9.wdp" /><Relationship Id="rId4" Type="http://schemas.openxmlformats.org/officeDocument/2006/relationships/image" Target="../media/image13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microsoft.com/office/2007/relationships/hdphoto" Target="../media/image9.wdp" /><Relationship Id="rId4" Type="http://schemas.openxmlformats.org/officeDocument/2006/relationships/image" Target="../media/image14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microsoft.com/office/2007/relationships/hdphoto" Target="../media/image9.wdp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microsoft.com/office/2007/relationships/hdphoto" Target="../media/image9.wdp" /><Relationship Id="rId4" Type="http://schemas.openxmlformats.org/officeDocument/2006/relationships/image" Target="../media/image15.png" /><Relationship Id="rId5" Type="http://schemas.openxmlformats.org/officeDocument/2006/relationships/image" Target="../media/image16.png" /><Relationship Id="rId6" Type="http://schemas.openxmlformats.org/officeDocument/2006/relationships/image" Target="../media/image17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microsoft.com/office/2007/relationships/hdphoto" Target="../media/image9.wdp" /><Relationship Id="rId4" Type="http://schemas.openxmlformats.org/officeDocument/2006/relationships/image" Target="../media/image15.png" /><Relationship Id="rId5" Type="http://schemas.openxmlformats.org/officeDocument/2006/relationships/image" Target="../media/image18.png" /><Relationship Id="rId6" Type="http://schemas.openxmlformats.org/officeDocument/2006/relationships/video" Target="../media/media1.mp4" /><Relationship Id="rId7" Type="http://schemas.microsoft.com/office/2007/relationships/media" Target="../media/media1.mp4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microsoft.com/office/2007/relationships/hdphoto" Target="../media/image9.wdp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microsoft.com/office/2007/relationships/hdphoto" Target="../media/image9.wdp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microsoft.com/office/2007/relationships/hdphoto" Target="../media/image9.wdp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microsoft.com/office/2007/relationships/hdphoto" Target="../media/image9.wdp" /><Relationship Id="rId4" Type="http://schemas.openxmlformats.org/officeDocument/2006/relationships/image" Target="../media/image19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microsoft.com/office/2007/relationships/hdphoto" Target="../media/image9.wdp" /><Relationship Id="rId4" Type="http://schemas.openxmlformats.org/officeDocument/2006/relationships/image" Target="../media/image20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microsoft.com/office/2007/relationships/hdphoto" Target="../media/image9.wdp" /><Relationship Id="rId4" Type="http://schemas.openxmlformats.org/officeDocument/2006/relationships/image" Target="../media/image21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microsoft.com/office/2007/relationships/hdphoto" Target="../media/image9.wdp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microsoft.com/office/2007/relationships/hdphoto" Target="../media/image9.wdp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microsoft.com/office/2007/relationships/hdphoto" Target="../media/image9.wdp" /><Relationship Id="rId4" Type="http://schemas.openxmlformats.org/officeDocument/2006/relationships/image" Target="../media/image22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microsoft.com/office/2007/relationships/hdphoto" Target="../media/image9.wdp" /><Relationship Id="rId4" Type="http://schemas.openxmlformats.org/officeDocument/2006/relationships/image" Target="../media/image23.png" /><Relationship Id="rId5" Type="http://schemas.openxmlformats.org/officeDocument/2006/relationships/image" Target="../media/image24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microsoft.com/office/2007/relationships/hdphoto" Target="../media/image9.wdp" /><Relationship Id="rId4" Type="http://schemas.openxmlformats.org/officeDocument/2006/relationships/image" Target="../media/image25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microsoft.com/office/2007/relationships/hdphoto" Target="../media/image9.wdp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microsoft.com/office/2007/relationships/hdphoto" Target="../media/image9.wdp" /><Relationship Id="rId4" Type="http://schemas.openxmlformats.org/officeDocument/2006/relationships/image" Target="../media/image26.png" /><Relationship Id="rId5" Type="http://schemas.openxmlformats.org/officeDocument/2006/relationships/image" Target="../media/image27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microsoft.com/office/2007/relationships/hdphoto" Target="../media/image9.wdp" /><Relationship Id="rId4" Type="http://schemas.openxmlformats.org/officeDocument/2006/relationships/image" Target="../media/image28.png" /><Relationship Id="rId5" Type="http://schemas.openxmlformats.org/officeDocument/2006/relationships/image" Target="../media/image29.pn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microsoft.com/office/2007/relationships/hdphoto" Target="../media/image9.wdp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microsoft.com/office/2007/relationships/hdphoto" Target="../media/image9.wdp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microsoft.com/office/2007/relationships/hdphoto" Target="../media/image9.wdp" /><Relationship Id="rId4" Type="http://schemas.openxmlformats.org/officeDocument/2006/relationships/image" Target="../media/image30.pn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8.png" /><Relationship Id="rId3" Type="http://schemas.microsoft.com/office/2007/relationships/hdphoto" Target="../media/image9.wdp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7 Rectángulo">
            <a:extLst>
              <a:ext uri="{FF2B5EF4-FFF2-40B4-BE49-F238E27FC236}">
                <a16:creationId xmlns:a16="http://schemas.microsoft.com/office/drawing/2014/main" id="{1DEC5ECC-218F-4300-47BA-7B7AFD83F9EC}"/>
              </a:ext>
            </a:extLst>
          </p:cNvPr>
          <p:cNvSpPr/>
          <p:nvPr/>
        </p:nvSpPr>
        <p:spPr>
          <a:xfrm>
            <a:off x="8408" y="-31084"/>
            <a:ext cx="10799763" cy="1836262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-1" y="571"/>
            <a:ext cx="10799763" cy="777125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97242" tIns="48621" rIns="97242" bIns="48621" anchor="ctr">
            <a:flatTx/>
          </a:bodyPr>
          <a:lstStyle>
            <a:defPPr>
              <a:defRPr lang="en-US"/>
            </a:defPPr>
            <a:lvl1pPr marL="190500" indent="-190500" algn="l" defTabSz="762000" rtl="0" eaLnBrk="1" latinLnBrk="0" hangingPunct="1">
              <a:spcBef>
                <a:spcPct val="20000"/>
              </a:spcBef>
              <a:buChar char="•"/>
              <a:tabLst>
                <a:tab pos="762000"/>
                <a:tab pos="2571750"/>
              </a:tabLst>
              <a:defRPr sz="3200" kern="1200">
                <a:solidFill>
                  <a:schemeClr val="tx1"/>
                </a:solidFill>
                <a:latin typeface="Arial" pitchFamily="34" charset="0"/>
                <a:ea typeface="MS PGothic" panose="020b0600070205080204" pitchFamily="34" charset="-128"/>
                <a:cs typeface="+mn-cs"/>
              </a:defRPr>
            </a:lvl1pPr>
            <a:lvl2pPr marL="742950" indent="-285750" algn="l" defTabSz="762000" rtl="0" eaLnBrk="1" latinLnBrk="0" hangingPunct="1">
              <a:spcBef>
                <a:spcPct val="20000"/>
              </a:spcBef>
              <a:buChar char="–"/>
              <a:tabLst>
                <a:tab pos="762000"/>
                <a:tab pos="2571750"/>
              </a:tabLst>
              <a:defRPr sz="2800" kern="1200">
                <a:solidFill>
                  <a:schemeClr val="tx1"/>
                </a:solidFill>
                <a:latin typeface="Arial" pitchFamily="34" charset="0"/>
                <a:ea typeface="MS PGothic" panose="020b0600070205080204" pitchFamily="34" charset="-128"/>
                <a:cs typeface="+mn-cs"/>
              </a:defRPr>
            </a:lvl2pPr>
            <a:lvl3pPr marL="1143000" indent="-228600" algn="l" defTabSz="762000" rtl="0" eaLnBrk="1" latinLnBrk="0" hangingPunct="1">
              <a:spcBef>
                <a:spcPct val="20000"/>
              </a:spcBef>
              <a:buChar char="•"/>
              <a:tabLst>
                <a:tab pos="762000"/>
                <a:tab pos="2571750"/>
              </a:tabLst>
              <a:defRPr sz="2400" kern="1200">
                <a:solidFill>
                  <a:schemeClr val="tx1"/>
                </a:solidFill>
                <a:latin typeface="Arial" pitchFamily="34" charset="0"/>
                <a:ea typeface="MS PGothic" panose="020b0600070205080204" pitchFamily="34" charset="-128"/>
                <a:cs typeface="+mn-cs"/>
              </a:defRPr>
            </a:lvl3pPr>
            <a:lvl4pPr marL="1600200" indent="-228600" algn="l" defTabSz="762000" rtl="0" eaLnBrk="1" latinLnBrk="0" hangingPunct="1">
              <a:spcBef>
                <a:spcPct val="20000"/>
              </a:spcBef>
              <a:buChar char="–"/>
              <a:tabLst>
                <a:tab pos="762000"/>
                <a:tab pos="2571750"/>
              </a:tabLst>
              <a:defRPr sz="2000" kern="1200">
                <a:solidFill>
                  <a:schemeClr val="tx1"/>
                </a:solidFill>
                <a:latin typeface="Arial" pitchFamily="34" charset="0"/>
                <a:ea typeface="MS PGothic" panose="020b0600070205080204" pitchFamily="34" charset="-128"/>
                <a:cs typeface="+mn-cs"/>
              </a:defRPr>
            </a:lvl4pPr>
            <a:lvl5pPr marL="2057400" indent="-228600" algn="l" defTabSz="762000" rtl="0" eaLnBrk="1" latinLnBrk="0" hangingPunct="1">
              <a:spcBef>
                <a:spcPct val="20000"/>
              </a:spcBef>
              <a:buChar char="»"/>
              <a:tabLst>
                <a:tab pos="762000"/>
                <a:tab pos="2571750"/>
              </a:tabLst>
              <a:defRPr sz="2000" kern="1200">
                <a:solidFill>
                  <a:schemeClr val="tx1"/>
                </a:solidFill>
                <a:latin typeface="Arial" pitchFamily="34" charset="0"/>
                <a:ea typeface="MS PGothic" panose="020b0600070205080204" pitchFamily="34" charset="-128"/>
                <a:cs typeface="+mn-cs"/>
              </a:defRPr>
            </a:lvl5pPr>
            <a:lvl6pPr marL="2514600" indent="-228600" algn="l" defTabSz="7620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2000"/>
                <a:tab pos="2571750"/>
              </a:tabLst>
              <a:defRPr sz="2000" kern="1200">
                <a:solidFill>
                  <a:schemeClr val="tx1"/>
                </a:solidFill>
                <a:latin typeface="Arial" pitchFamily="34" charset="0"/>
                <a:ea typeface="MS PGothic" panose="020b0600070205080204" pitchFamily="34" charset="-128"/>
                <a:cs typeface="+mn-cs"/>
              </a:defRPr>
            </a:lvl6pPr>
            <a:lvl7pPr marL="2971800" indent="-228600" algn="l" defTabSz="7620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2000"/>
                <a:tab pos="2571750"/>
              </a:tabLst>
              <a:defRPr sz="2000" kern="1200">
                <a:solidFill>
                  <a:schemeClr val="tx1"/>
                </a:solidFill>
                <a:latin typeface="Arial" pitchFamily="34" charset="0"/>
                <a:ea typeface="MS PGothic" panose="020b0600070205080204" pitchFamily="34" charset="-128"/>
                <a:cs typeface="+mn-cs"/>
              </a:defRPr>
            </a:lvl7pPr>
            <a:lvl8pPr marL="3429000" indent="-228600" algn="l" defTabSz="7620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2000"/>
                <a:tab pos="2571750"/>
              </a:tabLst>
              <a:defRPr sz="2000" kern="1200">
                <a:solidFill>
                  <a:schemeClr val="tx1"/>
                </a:solidFill>
                <a:latin typeface="Arial" pitchFamily="34" charset="0"/>
                <a:ea typeface="MS PGothic" panose="020b0600070205080204" pitchFamily="34" charset="-128"/>
                <a:cs typeface="+mn-cs"/>
              </a:defRPr>
            </a:lvl8pPr>
            <a:lvl9pPr marL="3886200" indent="-228600" algn="l" defTabSz="7620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762000"/>
                <a:tab pos="2571750"/>
              </a:tabLst>
              <a:defRPr sz="2000" kern="1200">
                <a:solidFill>
                  <a:schemeClr val="tx1"/>
                </a:solidFill>
                <a:latin typeface="Arial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endParaRPr lang="es-ES" altLang="es-ES" sz="190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0483836" y="7497145"/>
            <a:ext cx="458171" cy="276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200">
                <a:solidFill>
                  <a:schemeClr val="bg1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17" name="16 Rectángulo"/>
          <p:cNvSpPr/>
          <p:nvPr/>
        </p:nvSpPr>
        <p:spPr>
          <a:xfrm>
            <a:off x="-1" y="6710911"/>
            <a:ext cx="10799763" cy="41460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sp>
        <p:nvSpPr>
          <p:cNvPr id="8" name="7 Rectángulo"/>
          <p:cNvSpPr/>
          <p:nvPr/>
        </p:nvSpPr>
        <p:spPr>
          <a:xfrm>
            <a:off x="-1" y="6952357"/>
            <a:ext cx="10799763" cy="851213"/>
          </a:xfrm>
          <a:prstGeom prst="rect">
            <a:avLst/>
          </a:prstGeom>
          <a:solidFill>
            <a:srgbClr val="FC9B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sp>
        <p:nvSpPr>
          <p:cNvPr id="24" name="CuadroTexto 1"/>
          <p:cNvSpPr txBox="1"/>
          <p:nvPr/>
        </p:nvSpPr>
        <p:spPr>
          <a:xfrm>
            <a:off x="-1" y="7174026"/>
            <a:ext cx="10799763" cy="46159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2400" b="1">
                <a:solidFill>
                  <a:schemeClr val="bg1"/>
                </a:solidFill>
                <a:latin typeface="Helvetica" pitchFamily="2" charset="0"/>
              </a:rPr>
              <a:t>12 y 13 Febrero 2025</a:t>
            </a:r>
          </a:p>
        </p:txBody>
      </p:sp>
      <p:sp>
        <p:nvSpPr>
          <p:cNvPr id="15" name="Título 2"/>
          <p:cNvSpPr txBox="1"/>
          <p:nvPr/>
        </p:nvSpPr>
        <p:spPr>
          <a:xfrm>
            <a:off x="2186739" y="143402"/>
            <a:ext cx="8297097" cy="1543241"/>
          </a:xfrm>
          <a:prstGeom prst="rect">
            <a:avLst/>
          </a:prstGeom>
        </p:spPr>
        <p:txBody>
          <a:bodyPr vert="horz" lIns="101867" tIns="50934" rIns="101867" bIns="50934" rtlCol="0" anchor="ctr">
            <a:normAutofit fontScale="92500" lnSpcReduction="10000"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1018722">
              <a:lnSpc>
                <a:spcPct val="115000"/>
              </a:lnSpc>
              <a:spcBef>
                <a:spcPct val="0"/>
              </a:spcBef>
              <a:defRPr/>
            </a:pPr>
            <a:r>
              <a:rPr lang="es-ES" altLang="es-ES" sz="5200" b="1" cap="small">
                <a:solidFill>
                  <a:srgbClr val="F44798"/>
                </a:solidFill>
                <a:latin typeface="+mj-lt"/>
                <a:ea typeface="+mj-ea"/>
                <a:cs typeface="Arial" pitchFamily="34" charset="0"/>
              </a:rPr>
              <a:t>IV </a:t>
            </a:r>
            <a:r>
              <a:rPr lang="es-ES" altLang="es-ES" sz="4400" b="1" cap="small">
                <a:solidFill>
                  <a:srgbClr val="F44798"/>
                </a:solidFill>
                <a:latin typeface="+mj-lt"/>
                <a:ea typeface="+mj-ea"/>
                <a:cs typeface="Arial" pitchFamily="34" charset="0"/>
              </a:rPr>
              <a:t>Curso Actualización</a:t>
            </a:r>
          </a:p>
          <a:p>
            <a:pPr algn="r" defTabSz="1018722">
              <a:lnSpc>
                <a:spcPct val="115000"/>
              </a:lnSpc>
              <a:spcBef>
                <a:spcPct val="0"/>
              </a:spcBef>
              <a:defRPr/>
            </a:pPr>
            <a:r>
              <a:rPr lang="es-ES" altLang="es-ES" sz="4400" b="1" cap="small">
                <a:solidFill>
                  <a:srgbClr val="F44798"/>
                </a:solidFill>
                <a:latin typeface="+mj-lt"/>
                <a:ea typeface="+mj-ea"/>
                <a:cs typeface="Arial" pitchFamily="34" charset="0"/>
              </a:rPr>
              <a:t>en Senología y Patología Mamaria</a:t>
            </a:r>
          </a:p>
        </p:txBody>
      </p:sp>
      <p:pic>
        <p:nvPicPr>
          <p:cNvPr id="2" name="Picture 17" descr="Qué pacientes tienen más riesgo de recaer y volver a padecer cáncer de mama">
            <a:extLst>
              <a:ext uri="{FF2B5EF4-FFF2-40B4-BE49-F238E27FC236}">
                <a16:creationId xmlns:a16="http://schemas.microsoft.com/office/drawing/2014/main" id="{561667C4-6A8A-DA9E-8482-005CD0D389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55415" y="1806315"/>
            <a:ext cx="9163398" cy="5143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15 Rectángulo">
            <a:extLst>
              <a:ext uri="{FF2B5EF4-FFF2-40B4-BE49-F238E27FC236}">
                <a16:creationId xmlns:a16="http://schemas.microsoft.com/office/drawing/2014/main" id="{2A78C87F-2E8E-952A-BE9A-5336FA403986}"/>
              </a:ext>
            </a:extLst>
          </p:cNvPr>
          <p:cNvSpPr/>
          <p:nvPr/>
        </p:nvSpPr>
        <p:spPr>
          <a:xfrm rot="5400000">
            <a:off x="-2647335" y="2647336"/>
            <a:ext cx="6950084" cy="1655414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pic>
        <p:nvPicPr>
          <p:cNvPr id="4" name="Imagen 110">
            <a:extLst>
              <a:ext uri="{FF2B5EF4-FFF2-40B4-BE49-F238E27FC236}">
                <a16:creationId xmlns:a16="http://schemas.microsoft.com/office/drawing/2014/main" id="{74C8CB6A-C499-85D7-1994-B9A3ADA5CC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75" t="5630" r="58447" b="84126"/>
          <a:stretch>
            <a:fillRect/>
          </a:stretch>
        </p:blipFill>
        <p:spPr bwMode="auto">
          <a:xfrm>
            <a:off x="7951636" y="7095873"/>
            <a:ext cx="194945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SERGAS Logo PNG Vector (CDR) Free Download">
            <a:extLst>
              <a:ext uri="{FF2B5EF4-FFF2-40B4-BE49-F238E27FC236}">
                <a16:creationId xmlns:a16="http://schemas.microsoft.com/office/drawing/2014/main" id="{34FCED22-F20C-262E-A72A-69A74C6411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5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3082" y="7090113"/>
            <a:ext cx="1624666" cy="546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aiichi sankyo empresa de la industria farmacéutica arqule, inc. logo,  happy hour, diverso, empresa png | PNGEgg">
            <a:extLst>
              <a:ext uri="{FF2B5EF4-FFF2-40B4-BE49-F238E27FC236}">
                <a16:creationId xmlns:a16="http://schemas.microsoft.com/office/drawing/2014/main" id="{8331661B-72C9-C5A6-B57A-CB16556A55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462" b="93275" l="575" r="97989">
                        <a14:foregroundMark x1="58621" y1="5556" x2="58621" y2="5556"/>
                        <a14:foregroundMark x1="61782" y1="11988" x2="61782" y2="11988"/>
                        <a14:foregroundMark x1="68391" y1="7310" x2="68391" y2="7310"/>
                        <a14:foregroundMark x1="55460" y1="1754" x2="55460" y2="1754"/>
                        <a14:foregroundMark x1="8046" y1="83918" x2="8046" y2="83918"/>
                        <a14:foregroundMark x1="575" y1="90936" x2="575" y2="90936"/>
                        <a14:foregroundMark x1="16667" y1="90936" x2="16667" y2="90936"/>
                        <a14:foregroundMark x1="20402" y1="90936" x2="20402" y2="90936"/>
                        <a14:foregroundMark x1="24713" y1="90936" x2="24713" y2="90936"/>
                        <a14:foregroundMark x1="24138" y1="83333" x2="24138" y2="83333"/>
                        <a14:foregroundMark x1="19828" y1="84503" x2="19828" y2="84503"/>
                        <a14:foregroundMark x1="28448" y1="92398" x2="28448" y2="92398"/>
                        <a14:foregroundMark x1="36207" y1="86257" x2="36207" y2="86257"/>
                        <a14:foregroundMark x1="44253" y1="88889" x2="44253" y2="88889"/>
                        <a14:foregroundMark x1="44253" y1="84211" x2="44253" y2="84211"/>
                        <a14:foregroundMark x1="50000" y1="89766" x2="50000" y2="89766"/>
                        <a14:foregroundMark x1="57471" y1="88304" x2="57471" y2="88304"/>
                        <a14:foregroundMark x1="65805" y1="88889" x2="65805" y2="88889"/>
                        <a14:foregroundMark x1="70690" y1="90058" x2="70690" y2="90058"/>
                        <a14:foregroundMark x1="78736" y1="90643" x2="78736" y2="90643"/>
                        <a14:foregroundMark x1="86782" y1="93567" x2="86782" y2="93567"/>
                        <a14:foregroundMark x1="92529" y1="90058" x2="92529" y2="90058"/>
                        <a14:foregroundMark x1="97989" y1="90058" x2="97989" y2="900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0520" y="2606327"/>
            <a:ext cx="1289652" cy="1267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Bienvenidos a Italfarmaco - Italfarmaco">
            <a:extLst>
              <a:ext uri="{FF2B5EF4-FFF2-40B4-BE49-F238E27FC236}">
                <a16:creationId xmlns:a16="http://schemas.microsoft.com/office/drawing/2014/main" id="{56824E9D-2F5B-67AC-0F57-16EB7C29A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570" y="4717114"/>
            <a:ext cx="1455845" cy="45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0356F442-3A78-7A2E-E22D-D86738A361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0692" y="2909552"/>
            <a:ext cx="8101013" cy="2706687"/>
          </a:xfrm>
        </p:spPr>
        <p:txBody>
          <a:bodyPr>
            <a:normAutofit fontScale="90000"/>
          </a:bodyPr>
          <a:lstStyle/>
          <a:p>
            <a:br>
              <a:rPr lang="es-ES" b="1">
                <a:solidFill>
                  <a:srgbClr val="7030A0"/>
                </a:solidFill>
              </a:rPr>
            </a:br>
            <a:br>
              <a:rPr lang="es-ES" b="1">
                <a:solidFill>
                  <a:srgbClr val="7030A0"/>
                </a:solidFill>
              </a:rPr>
            </a:br>
            <a:br>
              <a:rPr lang="es-ES" b="1">
                <a:solidFill>
                  <a:srgbClr val="7030A0"/>
                </a:solidFill>
              </a:rPr>
            </a:br>
            <a:br>
              <a:rPr lang="es-ES" b="1">
                <a:solidFill>
                  <a:srgbClr val="7030A0"/>
                </a:solidFill>
              </a:rPr>
            </a:br>
            <a:br>
              <a:rPr lang="es-ES" b="1">
                <a:solidFill>
                  <a:srgbClr val="7030A0"/>
                </a:solidFill>
              </a:rPr>
            </a:br>
            <a:br>
              <a:rPr lang="es-ES" b="1">
                <a:solidFill>
                  <a:srgbClr val="7030A0"/>
                </a:solidFill>
              </a:rPr>
            </a:br>
            <a:r>
              <a:rPr lang="es-ES" b="1">
                <a:solidFill>
                  <a:srgbClr val="7030A0"/>
                </a:solidFill>
              </a:rPr>
              <a:t>SECRECIÓN MAMARIA</a:t>
            </a:r>
          </a:p>
        </p:txBody>
      </p:sp>
      <p:sp>
        <p:nvSpPr>
          <p:cNvPr id="6" name="Subtítulo 5">
            <a:extLst>
              <a:ext uri="{FF2B5EF4-FFF2-40B4-BE49-F238E27FC236}">
                <a16:creationId xmlns:a16="http://schemas.microsoft.com/office/drawing/2014/main" id="{C6646946-5188-399E-A9F9-08FA78F998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0172" y="5620519"/>
            <a:ext cx="8101013" cy="961390"/>
          </a:xfrm>
        </p:spPr>
        <p:txBody>
          <a:bodyPr/>
          <a:lstStyle/>
          <a:p>
            <a:r>
              <a:rPr lang="es-ES" b="1">
                <a:solidFill>
                  <a:srgbClr val="7030A0"/>
                </a:solidFill>
              </a:rPr>
              <a:t>Reyes Meléndez Villar</a:t>
            </a:r>
          </a:p>
          <a:p>
            <a:r>
              <a:rPr lang="es-ES" b="1">
                <a:solidFill>
                  <a:srgbClr val="7030A0"/>
                </a:solidFill>
              </a:rPr>
              <a:t>FEA CGD UPM</a:t>
            </a:r>
          </a:p>
          <a:p>
            <a:endParaRPr lang="es-ES"/>
          </a:p>
        </p:txBody>
      </p:sp>
    </p:spTree>
    <p:extLst>
      <p:ext uri="{BB962C8B-B14F-4D97-AF65-F5344CB8AC3E}">
        <p14:creationId val="2744852417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>
          <a:extLst>
            <a:ext uri="{FF2B5EF4-FFF2-40B4-BE49-F238E27FC236}">
              <a16:creationId xmlns:a16="http://schemas.microsoft.com/office/drawing/2014/main" id="{6C051874-310C-8B04-F151-F785A9BC7D44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3" name="15 Rectángulo">
            <a:extLst>
              <a:ext uri="{FF2B5EF4-FFF2-40B4-BE49-F238E27FC236}">
                <a16:creationId xmlns:a16="http://schemas.microsoft.com/office/drawing/2014/main" id="{C7940CFA-18A0-C87A-2079-02FD5739E955}"/>
              </a:ext>
            </a:extLst>
          </p:cNvPr>
          <p:cNvSpPr/>
          <p:nvPr/>
        </p:nvSpPr>
        <p:spPr>
          <a:xfrm rot="5400000">
            <a:off x="-2688124" y="2688128"/>
            <a:ext cx="6952807" cy="1576552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sp>
        <p:nvSpPr>
          <p:cNvPr id="4" name="7 Rectángulo">
            <a:extLst>
              <a:ext uri="{FF2B5EF4-FFF2-40B4-BE49-F238E27FC236}">
                <a16:creationId xmlns:a16="http://schemas.microsoft.com/office/drawing/2014/main" id="{222EB890-FF0C-22AD-BC94-1DC86030D36C}"/>
              </a:ext>
            </a:extLst>
          </p:cNvPr>
          <p:cNvSpPr/>
          <p:nvPr/>
        </p:nvSpPr>
        <p:spPr>
          <a:xfrm>
            <a:off x="0" y="6959058"/>
            <a:ext cx="10801350" cy="851338"/>
          </a:xfrm>
          <a:prstGeom prst="rect">
            <a:avLst/>
          </a:prstGeom>
          <a:solidFill>
            <a:srgbClr val="FC9B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pic>
        <p:nvPicPr>
          <p:cNvPr id="2" name="Picture 4" descr="Proton Therapy png images | PNGWing">
            <a:extLst>
              <a:ext uri="{FF2B5EF4-FFF2-40B4-BE49-F238E27FC236}">
                <a16:creationId xmlns:a16="http://schemas.microsoft.com/office/drawing/2014/main" id="{F6661F3F-9CCC-100A-20E0-146DE3DAD7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62" b="94180" l="9398" r="89850">
                        <a14:foregroundMark x1="52256" y1="9524" x2="52256" y2="9524"/>
                        <a14:foregroundMark x1="50000" y1="94180" x2="50000" y2="94180"/>
                        <a14:foregroundMark x1="51128" y1="4762" x2="51128" y2="4762"/>
                        <a14:backgroundMark x1="50376" y1="58730" x2="50376" y2="58730"/>
                        <a14:backgroundMark x1="60526" y1="55026" x2="60526" y2="55026"/>
                        <a14:backgroundMark x1="71053" y1="59788" x2="71053" y2="59788"/>
                        <a14:backgroundMark x1="38346" y1="55026" x2="38346" y2="550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62311"/>
            <a:ext cx="1568643" cy="1114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1F9F9565-86C7-CDD5-0273-BCC032497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>
                <a:solidFill>
                  <a:srgbClr val="7030A0"/>
                </a:solidFill>
              </a:rPr>
              <a:t>INTRODUCCIÓN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E117231-3CCF-2D4D-9FCF-19783A10F5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8770" y="2068513"/>
            <a:ext cx="9313863" cy="4932362"/>
          </a:xfrm>
        </p:spPr>
        <p:txBody>
          <a:bodyPr/>
          <a:lstStyle/>
          <a:p>
            <a:r>
              <a:rPr lang="es-ES"/>
              <a:t>Emisión de cualquier fluido por el pezón de una mujer no embarazada ni lactante</a:t>
            </a:r>
          </a:p>
          <a:p>
            <a:r>
              <a:rPr lang="es-ES"/>
              <a:t>3ª causa de consulta sobre mama (2-5%)</a:t>
            </a:r>
          </a:p>
          <a:p>
            <a:r>
              <a:rPr lang="es-ES"/>
              <a:t>&gt; 90% benignas</a:t>
            </a:r>
          </a:p>
          <a:p>
            <a:r>
              <a:rPr lang="es-ES"/>
              <a:t>Entidad compleja</a:t>
            </a:r>
          </a:p>
          <a:p>
            <a:endParaRPr lang="es-ES"/>
          </a:p>
        </p:txBody>
      </p:sp>
      <p:pic>
        <p:nvPicPr>
          <p:cNvPr id="8" name="Imagen 7" descr="Imagen que contiene persona, interior, mujer, tabla&#10;&#10;Descripción generada automáticamente">
            <a:extLst>
              <a:ext uri="{FF2B5EF4-FFF2-40B4-BE49-F238E27FC236}">
                <a16:creationId xmlns:a16="http://schemas.microsoft.com/office/drawing/2014/main" id="{F94C8C2E-2878-6332-2161-4D0473BED1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1208" y="3476404"/>
            <a:ext cx="2803612" cy="3476404"/>
          </a:xfrm>
          <a:prstGeom prst="rect">
            <a:avLst/>
          </a:prstGeom>
        </p:spPr>
      </p:pic>
    </p:spTree>
    <p:extLst>
      <p:ext uri="{BB962C8B-B14F-4D97-AF65-F5344CB8AC3E}">
        <p14:creationId val="497441232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>
          <a:extLst>
            <a:ext uri="{FF2B5EF4-FFF2-40B4-BE49-F238E27FC236}">
              <a16:creationId xmlns:a16="http://schemas.microsoft.com/office/drawing/2014/main" id="{10A8DCF0-C0E7-A02A-A9C1-50BC840ED9CB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3" name="15 Rectángulo">
            <a:extLst>
              <a:ext uri="{FF2B5EF4-FFF2-40B4-BE49-F238E27FC236}">
                <a16:creationId xmlns:a16="http://schemas.microsoft.com/office/drawing/2014/main" id="{D0B8C241-A3EE-7561-5681-97E8A824B9B3}"/>
              </a:ext>
            </a:extLst>
          </p:cNvPr>
          <p:cNvSpPr/>
          <p:nvPr/>
        </p:nvSpPr>
        <p:spPr>
          <a:xfrm rot="5400000">
            <a:off x="-2688124" y="2688128"/>
            <a:ext cx="6952807" cy="1576552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sp>
        <p:nvSpPr>
          <p:cNvPr id="4" name="7 Rectángulo">
            <a:extLst>
              <a:ext uri="{FF2B5EF4-FFF2-40B4-BE49-F238E27FC236}">
                <a16:creationId xmlns:a16="http://schemas.microsoft.com/office/drawing/2014/main" id="{242985BB-06FA-6991-CBA8-3490735DA099}"/>
              </a:ext>
            </a:extLst>
          </p:cNvPr>
          <p:cNvSpPr/>
          <p:nvPr/>
        </p:nvSpPr>
        <p:spPr>
          <a:xfrm>
            <a:off x="0" y="6959058"/>
            <a:ext cx="10801350" cy="851338"/>
          </a:xfrm>
          <a:prstGeom prst="rect">
            <a:avLst/>
          </a:prstGeom>
          <a:solidFill>
            <a:srgbClr val="FC9B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pic>
        <p:nvPicPr>
          <p:cNvPr id="2" name="Picture 4" descr="Proton Therapy png images | PNGWing">
            <a:extLst>
              <a:ext uri="{FF2B5EF4-FFF2-40B4-BE49-F238E27FC236}">
                <a16:creationId xmlns:a16="http://schemas.microsoft.com/office/drawing/2014/main" id="{F85E40CC-9C59-87AA-3CF4-82FE78BC9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62" b="94180" l="9398" r="89850">
                        <a14:foregroundMark x1="52256" y1="9524" x2="52256" y2="9524"/>
                        <a14:foregroundMark x1="50000" y1="94180" x2="50000" y2="94180"/>
                        <a14:foregroundMark x1="51128" y1="4762" x2="51128" y2="4762"/>
                        <a14:backgroundMark x1="50376" y1="58730" x2="50376" y2="58730"/>
                        <a14:backgroundMark x1="60526" y1="55026" x2="60526" y2="55026"/>
                        <a14:backgroundMark x1="71053" y1="59788" x2="71053" y2="59788"/>
                        <a14:backgroundMark x1="38346" y1="55026" x2="38346" y2="550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62311"/>
            <a:ext cx="1568643" cy="111456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8C6673E2-0D37-39B5-83C7-8C7433AA6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>
                <a:solidFill>
                  <a:srgbClr val="7030A0"/>
                </a:solidFill>
              </a:rPr>
              <a:t>OBJETIVO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3E5AE3D-6D0E-F985-3C06-3E85791278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0670" y="2068513"/>
            <a:ext cx="9313863" cy="4932362"/>
          </a:xfrm>
        </p:spPr>
        <p:txBody>
          <a:bodyPr/>
          <a:lstStyle/>
          <a:p>
            <a:pPr marL="0" indent="0">
              <a:buNone/>
            </a:pPr>
            <a:r>
              <a:rPr lang="es-ES"/>
              <a:t>CLASIFICACIÓN: </a:t>
            </a:r>
          </a:p>
          <a:p>
            <a:pPr marL="0" indent="0">
              <a:buNone/>
            </a:pPr>
            <a:endParaRPr lang="es-ES"/>
          </a:p>
          <a:p>
            <a:r>
              <a:rPr lang="es-ES"/>
              <a:t>SECRECION MAMARIA FISIOLÓGICA</a:t>
            </a:r>
          </a:p>
          <a:p>
            <a:r>
              <a:rPr lang="es-ES"/>
              <a:t>SECRECION MAMARIA PATOLÓGICA</a:t>
            </a:r>
          </a:p>
          <a:p>
            <a:pPr marL="0" indent="0">
              <a:buNone/>
            </a:pPr>
            <a:r>
              <a:rPr lang="es-ES"/>
              <a:t>         - BENIGNA</a:t>
            </a:r>
          </a:p>
          <a:p>
            <a:pPr marL="0" indent="0">
              <a:buNone/>
            </a:pPr>
            <a:r>
              <a:rPr lang="es-ES"/>
              <a:t>         - MALIGNA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3D17C89-A652-E435-645E-0A14ECC1F1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0392" y="3646370"/>
            <a:ext cx="2256421" cy="3306438"/>
          </a:xfrm>
          <a:prstGeom prst="rect">
            <a:avLst/>
          </a:prstGeom>
        </p:spPr>
      </p:pic>
    </p:spTree>
    <p:extLst>
      <p:ext uri="{BB962C8B-B14F-4D97-AF65-F5344CB8AC3E}">
        <p14:creationId val="2468145239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>
          <a:extLst>
            <a:ext uri="{FF2B5EF4-FFF2-40B4-BE49-F238E27FC236}">
              <a16:creationId xmlns:a16="http://schemas.microsoft.com/office/drawing/2014/main" id="{47A8537F-88B7-7A96-271E-349E8950160E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3" name="15 Rectángulo">
            <a:extLst>
              <a:ext uri="{FF2B5EF4-FFF2-40B4-BE49-F238E27FC236}">
                <a16:creationId xmlns:a16="http://schemas.microsoft.com/office/drawing/2014/main" id="{AB035BEE-08C9-1BAF-64A5-35A8944B9533}"/>
              </a:ext>
            </a:extLst>
          </p:cNvPr>
          <p:cNvSpPr/>
          <p:nvPr/>
        </p:nvSpPr>
        <p:spPr>
          <a:xfrm rot="5400000">
            <a:off x="-2688124" y="2688128"/>
            <a:ext cx="6952807" cy="1576552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sp>
        <p:nvSpPr>
          <p:cNvPr id="4" name="7 Rectángulo">
            <a:extLst>
              <a:ext uri="{FF2B5EF4-FFF2-40B4-BE49-F238E27FC236}">
                <a16:creationId xmlns:a16="http://schemas.microsoft.com/office/drawing/2014/main" id="{B39379E9-8084-463E-3706-4DD03FBD8DCD}"/>
              </a:ext>
            </a:extLst>
          </p:cNvPr>
          <p:cNvSpPr/>
          <p:nvPr/>
        </p:nvSpPr>
        <p:spPr>
          <a:xfrm>
            <a:off x="0" y="6959058"/>
            <a:ext cx="10801350" cy="851338"/>
          </a:xfrm>
          <a:prstGeom prst="rect">
            <a:avLst/>
          </a:prstGeom>
          <a:solidFill>
            <a:srgbClr val="FC9B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pic>
        <p:nvPicPr>
          <p:cNvPr id="2" name="Picture 4" descr="Proton Therapy png images | PNGWing">
            <a:extLst>
              <a:ext uri="{FF2B5EF4-FFF2-40B4-BE49-F238E27FC236}">
                <a16:creationId xmlns:a16="http://schemas.microsoft.com/office/drawing/2014/main" id="{FBDAACC4-F5E0-7EF0-A364-E954369D4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62" b="94180" l="9398" r="89850">
                        <a14:foregroundMark x1="52256" y1="9524" x2="52256" y2="9524"/>
                        <a14:foregroundMark x1="50000" y1="94180" x2="50000" y2="94180"/>
                        <a14:foregroundMark x1="51128" y1="4762" x2="51128" y2="4762"/>
                        <a14:backgroundMark x1="50376" y1="58730" x2="50376" y2="58730"/>
                        <a14:backgroundMark x1="60526" y1="55026" x2="60526" y2="55026"/>
                        <a14:backgroundMark x1="71053" y1="59788" x2="71053" y2="59788"/>
                        <a14:backgroundMark x1="38346" y1="55026" x2="38346" y2="550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62311"/>
            <a:ext cx="1568643" cy="111456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6893D242-890A-83D1-F44B-49DFC97F7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>
                <a:solidFill>
                  <a:srgbClr val="7030A0"/>
                </a:solidFill>
              </a:rPr>
              <a:t>HISTORIA CLÍNICA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C066928-76BB-23B8-FCBD-3F96D7C4B3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8290" y="2068513"/>
            <a:ext cx="9313863" cy="4932362"/>
          </a:xfrm>
        </p:spPr>
        <p:txBody>
          <a:bodyPr/>
          <a:lstStyle/>
          <a:p>
            <a:r>
              <a:rPr lang="es-ES"/>
              <a:t>Edad</a:t>
            </a:r>
          </a:p>
          <a:p>
            <a:r>
              <a:rPr lang="es-ES"/>
              <a:t>Antecedentes ginecológicos</a:t>
            </a:r>
          </a:p>
          <a:p>
            <a:r>
              <a:rPr lang="es-ES"/>
              <a:t>Antecedentes de patología de mama</a:t>
            </a:r>
          </a:p>
          <a:p>
            <a:r>
              <a:rPr lang="es-ES"/>
              <a:t>Medicación</a:t>
            </a:r>
          </a:p>
          <a:p>
            <a:r>
              <a:rPr lang="es-ES"/>
              <a:t>Antecedentes familiares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D4AE6C3-51E2-8F1C-6FA6-02AFF4E224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1186" y="3637945"/>
            <a:ext cx="3835627" cy="3314863"/>
          </a:xfrm>
          <a:prstGeom prst="rect">
            <a:avLst/>
          </a:prstGeom>
        </p:spPr>
      </p:pic>
    </p:spTree>
    <p:extLst>
      <p:ext uri="{BB962C8B-B14F-4D97-AF65-F5344CB8AC3E}">
        <p14:creationId val="1789048120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>
          <a:extLst>
            <a:ext uri="{FF2B5EF4-FFF2-40B4-BE49-F238E27FC236}">
              <a16:creationId xmlns:a16="http://schemas.microsoft.com/office/drawing/2014/main" id="{747B1EC0-E124-6047-0B2A-B6252F8D510B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3" name="15 Rectángulo">
            <a:extLst>
              <a:ext uri="{FF2B5EF4-FFF2-40B4-BE49-F238E27FC236}">
                <a16:creationId xmlns:a16="http://schemas.microsoft.com/office/drawing/2014/main" id="{4C5EC0CB-EF7D-132D-271C-3466E9CCD72E}"/>
              </a:ext>
            </a:extLst>
          </p:cNvPr>
          <p:cNvSpPr/>
          <p:nvPr/>
        </p:nvSpPr>
        <p:spPr>
          <a:xfrm rot="5400000">
            <a:off x="-2688124" y="2688128"/>
            <a:ext cx="6952807" cy="1576552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sp>
        <p:nvSpPr>
          <p:cNvPr id="4" name="7 Rectángulo">
            <a:extLst>
              <a:ext uri="{FF2B5EF4-FFF2-40B4-BE49-F238E27FC236}">
                <a16:creationId xmlns:a16="http://schemas.microsoft.com/office/drawing/2014/main" id="{80920F58-7E22-4932-2C1D-6B0C6112AEF7}"/>
              </a:ext>
            </a:extLst>
          </p:cNvPr>
          <p:cNvSpPr/>
          <p:nvPr/>
        </p:nvSpPr>
        <p:spPr>
          <a:xfrm>
            <a:off x="0" y="6959058"/>
            <a:ext cx="10801350" cy="851338"/>
          </a:xfrm>
          <a:prstGeom prst="rect">
            <a:avLst/>
          </a:prstGeom>
          <a:solidFill>
            <a:srgbClr val="FC9B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pic>
        <p:nvPicPr>
          <p:cNvPr id="2" name="Picture 4" descr="Proton Therapy png images | PNGWing">
            <a:extLst>
              <a:ext uri="{FF2B5EF4-FFF2-40B4-BE49-F238E27FC236}">
                <a16:creationId xmlns:a16="http://schemas.microsoft.com/office/drawing/2014/main" id="{3A200A3D-03FC-35C8-D97E-D6889A50E1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62" b="94180" l="9398" r="89850">
                        <a14:foregroundMark x1="52256" y1="9524" x2="52256" y2="9524"/>
                        <a14:foregroundMark x1="50000" y1="94180" x2="50000" y2="94180"/>
                        <a14:foregroundMark x1="51128" y1="4762" x2="51128" y2="4762"/>
                        <a14:backgroundMark x1="50376" y1="58730" x2="50376" y2="58730"/>
                        <a14:backgroundMark x1="60526" y1="55026" x2="60526" y2="55026"/>
                        <a14:backgroundMark x1="71053" y1="59788" x2="71053" y2="59788"/>
                        <a14:backgroundMark x1="38346" y1="55026" x2="38346" y2="550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62311"/>
            <a:ext cx="1568643" cy="1114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96CFA4F2-30E7-AB74-629D-76F4E015D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>
                <a:solidFill>
                  <a:srgbClr val="7030A0"/>
                </a:solidFill>
              </a:rPr>
              <a:t>CARACTERÍSTICAS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89BE7D2-163C-77DE-CFB6-B785DE9FB3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0670" y="2068513"/>
            <a:ext cx="9313863" cy="4932362"/>
          </a:xfrm>
        </p:spPr>
        <p:txBody>
          <a:bodyPr/>
          <a:lstStyle/>
          <a:p>
            <a:r>
              <a:rPr lang="es-ES"/>
              <a:t>UNILATERAL O BILATERAL</a:t>
            </a:r>
          </a:p>
          <a:p>
            <a:r>
              <a:rPr lang="es-ES"/>
              <a:t>UNIORIFICIAL O PLURIORIFICIAL</a:t>
            </a:r>
          </a:p>
          <a:p>
            <a:r>
              <a:rPr lang="es-ES"/>
              <a:t>ESPONTÁNEA O PROVOCADA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FCF16B9-5FEB-E8A8-9FB7-BDA72A41B0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5579392" y="2442730"/>
            <a:ext cx="2977697" cy="6042460"/>
          </a:xfrm>
          <a:prstGeom prst="rect">
            <a:avLst/>
          </a:prstGeom>
        </p:spPr>
      </p:pic>
    </p:spTree>
    <p:extLst>
      <p:ext uri="{BB962C8B-B14F-4D97-AF65-F5344CB8AC3E}">
        <p14:creationId val="844220817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>
          <a:extLst>
            <a:ext uri="{FF2B5EF4-FFF2-40B4-BE49-F238E27FC236}">
              <a16:creationId xmlns:a16="http://schemas.microsoft.com/office/drawing/2014/main" id="{7B4FE643-798B-9694-72A6-A1908F1C8E41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3" name="15 Rectángulo">
            <a:extLst>
              <a:ext uri="{FF2B5EF4-FFF2-40B4-BE49-F238E27FC236}">
                <a16:creationId xmlns:a16="http://schemas.microsoft.com/office/drawing/2014/main" id="{1DBB95BB-8DB8-BCBF-A8E1-B4696F10A087}"/>
              </a:ext>
            </a:extLst>
          </p:cNvPr>
          <p:cNvSpPr/>
          <p:nvPr/>
        </p:nvSpPr>
        <p:spPr>
          <a:xfrm rot="5400000">
            <a:off x="-2688124" y="2688128"/>
            <a:ext cx="6952807" cy="1576552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sp>
        <p:nvSpPr>
          <p:cNvPr id="4" name="7 Rectángulo">
            <a:extLst>
              <a:ext uri="{FF2B5EF4-FFF2-40B4-BE49-F238E27FC236}">
                <a16:creationId xmlns:a16="http://schemas.microsoft.com/office/drawing/2014/main" id="{0EF54AF4-7D88-890D-7ADD-F8F4620DE4D0}"/>
              </a:ext>
            </a:extLst>
          </p:cNvPr>
          <p:cNvSpPr/>
          <p:nvPr/>
        </p:nvSpPr>
        <p:spPr>
          <a:xfrm>
            <a:off x="0" y="6959058"/>
            <a:ext cx="10801350" cy="851338"/>
          </a:xfrm>
          <a:prstGeom prst="rect">
            <a:avLst/>
          </a:prstGeom>
          <a:solidFill>
            <a:srgbClr val="FC9B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pic>
        <p:nvPicPr>
          <p:cNvPr id="2" name="Picture 4" descr="Proton Therapy png images | PNGWing">
            <a:extLst>
              <a:ext uri="{FF2B5EF4-FFF2-40B4-BE49-F238E27FC236}">
                <a16:creationId xmlns:a16="http://schemas.microsoft.com/office/drawing/2014/main" id="{2EF80E88-EB0A-A8F9-B785-41DED5E27C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62" b="94180" l="9398" r="89850">
                        <a14:foregroundMark x1="52256" y1="9524" x2="52256" y2="9524"/>
                        <a14:foregroundMark x1="50000" y1="94180" x2="50000" y2="94180"/>
                        <a14:foregroundMark x1="51128" y1="4762" x2="51128" y2="4762"/>
                        <a14:backgroundMark x1="50376" y1="58730" x2="50376" y2="58730"/>
                        <a14:backgroundMark x1="60526" y1="55026" x2="60526" y2="55026"/>
                        <a14:backgroundMark x1="71053" y1="59788" x2="71053" y2="59788"/>
                        <a14:backgroundMark x1="38346" y1="55026" x2="38346" y2="550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62311"/>
            <a:ext cx="1568643" cy="1114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FA25690F-8843-022F-C672-4834C757B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>
                <a:solidFill>
                  <a:srgbClr val="7030A0"/>
                </a:solidFill>
              </a:rPr>
              <a:t>CARACTERÍSTICAS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EC6887A-E781-911F-0CA2-072BB66A07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5750" y="2068513"/>
            <a:ext cx="9313863" cy="4932362"/>
          </a:xfrm>
        </p:spPr>
        <p:txBody>
          <a:bodyPr/>
          <a:lstStyle/>
          <a:p>
            <a:pPr marL="0" indent="0">
              <a:buNone/>
            </a:pPr>
            <a:endParaRPr lang="es-E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B89765C-37E1-C492-F22F-D00180CA0F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6555" y="2068140"/>
            <a:ext cx="8480257" cy="4907333"/>
          </a:xfrm>
          <a:prstGeom prst="rect">
            <a:avLst/>
          </a:prstGeom>
        </p:spPr>
      </p:pic>
    </p:spTree>
    <p:extLst>
      <p:ext uri="{BB962C8B-B14F-4D97-AF65-F5344CB8AC3E}">
        <p14:creationId val="2731967281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>
          <a:extLst>
            <a:ext uri="{FF2B5EF4-FFF2-40B4-BE49-F238E27FC236}">
              <a16:creationId xmlns:a16="http://schemas.microsoft.com/office/drawing/2014/main" id="{8D52A318-3BA1-FA6C-3872-AFCA471F31E5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3" name="15 Rectángulo">
            <a:extLst>
              <a:ext uri="{FF2B5EF4-FFF2-40B4-BE49-F238E27FC236}">
                <a16:creationId xmlns:a16="http://schemas.microsoft.com/office/drawing/2014/main" id="{1FCE78EC-DB0F-B6F4-1743-77A2C721416F}"/>
              </a:ext>
            </a:extLst>
          </p:cNvPr>
          <p:cNvSpPr/>
          <p:nvPr/>
        </p:nvSpPr>
        <p:spPr>
          <a:xfrm rot="5400000">
            <a:off x="-2688124" y="2688128"/>
            <a:ext cx="6952807" cy="1576552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sp>
        <p:nvSpPr>
          <p:cNvPr id="4" name="7 Rectángulo">
            <a:extLst>
              <a:ext uri="{FF2B5EF4-FFF2-40B4-BE49-F238E27FC236}">
                <a16:creationId xmlns:a16="http://schemas.microsoft.com/office/drawing/2014/main" id="{5499EFE4-D004-6989-EAA0-8B499E673A58}"/>
              </a:ext>
            </a:extLst>
          </p:cNvPr>
          <p:cNvSpPr/>
          <p:nvPr/>
        </p:nvSpPr>
        <p:spPr>
          <a:xfrm>
            <a:off x="0" y="6959058"/>
            <a:ext cx="10801350" cy="851338"/>
          </a:xfrm>
          <a:prstGeom prst="rect">
            <a:avLst/>
          </a:prstGeom>
          <a:solidFill>
            <a:srgbClr val="FC9B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pic>
        <p:nvPicPr>
          <p:cNvPr id="2" name="Picture 4" descr="Proton Therapy png images | PNGWing">
            <a:extLst>
              <a:ext uri="{FF2B5EF4-FFF2-40B4-BE49-F238E27FC236}">
                <a16:creationId xmlns:a16="http://schemas.microsoft.com/office/drawing/2014/main" id="{36CD4CBA-3E75-39B8-826C-9D6A155A9C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62" b="94180" l="9398" r="89850">
                        <a14:foregroundMark x1="52256" y1="9524" x2="52256" y2="9524"/>
                        <a14:foregroundMark x1="50000" y1="94180" x2="50000" y2="94180"/>
                        <a14:foregroundMark x1="51128" y1="4762" x2="51128" y2="4762"/>
                        <a14:backgroundMark x1="50376" y1="58730" x2="50376" y2="58730"/>
                        <a14:backgroundMark x1="60526" y1="55026" x2="60526" y2="55026"/>
                        <a14:backgroundMark x1="71053" y1="59788" x2="71053" y2="59788"/>
                        <a14:backgroundMark x1="38346" y1="55026" x2="38346" y2="550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62311"/>
            <a:ext cx="1568643" cy="111456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5491CFFD-64E3-EBF9-65B3-A8A7023E0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>
                <a:solidFill>
                  <a:srgbClr val="7030A0"/>
                </a:solidFill>
              </a:rPr>
              <a:t>CARACTERÍSTICAS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6463854-1156-A0F2-B7EA-A1D6C5E324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6327" y="2068513"/>
            <a:ext cx="9313863" cy="4932362"/>
          </a:xfrm>
        </p:spPr>
        <p:txBody>
          <a:bodyPr/>
          <a:lstStyle/>
          <a:p>
            <a:r>
              <a:rPr lang="es-ES"/>
              <a:t>Síntomas acompañantes</a:t>
            </a:r>
          </a:p>
          <a:p>
            <a:pPr marL="0" indent="0">
              <a:buNone/>
            </a:pPr>
            <a:r>
              <a:rPr lang="es-ES"/>
              <a:t>         - Locales: masa, dolor, cambios piel o pezón</a:t>
            </a:r>
          </a:p>
          <a:p>
            <a:pPr marL="0" indent="0">
              <a:buNone/>
            </a:pPr>
            <a:r>
              <a:rPr lang="es-ES"/>
              <a:t>         - Sistémicos: </a:t>
            </a:r>
          </a:p>
          <a:p>
            <a:pPr marL="0" indent="0">
              <a:buNone/>
            </a:pPr>
            <a:r>
              <a:rPr lang="es-ES"/>
              <a:t>                   - Fiebre</a:t>
            </a:r>
          </a:p>
          <a:p>
            <a:pPr marL="0" indent="0">
              <a:buNone/>
            </a:pPr>
            <a:r>
              <a:rPr lang="es-ES"/>
              <a:t>                   - Hipotiroidismo</a:t>
            </a:r>
          </a:p>
          <a:p>
            <a:pPr marL="0" indent="0">
              <a:buNone/>
            </a:pPr>
            <a:r>
              <a:rPr lang="es-ES"/>
              <a:t>                   - Enfermedad hepática</a:t>
            </a:r>
          </a:p>
          <a:p>
            <a:pPr marL="0" indent="0">
              <a:buNone/>
            </a:pPr>
            <a:r>
              <a:rPr lang="es-ES"/>
              <a:t>                   - Tumor hipofisario</a:t>
            </a:r>
          </a:p>
          <a:p>
            <a:pPr marL="0" indent="0">
              <a:buNone/>
            </a:pPr>
            <a:r>
              <a:rPr lang="es-ES"/>
              <a:t>          </a:t>
            </a:r>
          </a:p>
        </p:txBody>
      </p:sp>
    </p:spTree>
    <p:extLst>
      <p:ext uri="{BB962C8B-B14F-4D97-AF65-F5344CB8AC3E}">
        <p14:creationId val="1742117834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>
          <a:extLst>
            <a:ext uri="{FF2B5EF4-FFF2-40B4-BE49-F238E27FC236}">
              <a16:creationId xmlns:a16="http://schemas.microsoft.com/office/drawing/2014/main" id="{A50856D9-9C1B-54BD-F96E-9966701BDAB0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3" name="15 Rectángulo">
            <a:extLst>
              <a:ext uri="{FF2B5EF4-FFF2-40B4-BE49-F238E27FC236}">
                <a16:creationId xmlns:a16="http://schemas.microsoft.com/office/drawing/2014/main" id="{F6D67ECC-1B39-1DC2-7ED3-1ED54C6EF40C}"/>
              </a:ext>
            </a:extLst>
          </p:cNvPr>
          <p:cNvSpPr/>
          <p:nvPr/>
        </p:nvSpPr>
        <p:spPr>
          <a:xfrm rot="5400000">
            <a:off x="-2688124" y="2688128"/>
            <a:ext cx="6952807" cy="1576552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sp>
        <p:nvSpPr>
          <p:cNvPr id="4" name="7 Rectángulo">
            <a:extLst>
              <a:ext uri="{FF2B5EF4-FFF2-40B4-BE49-F238E27FC236}">
                <a16:creationId xmlns:a16="http://schemas.microsoft.com/office/drawing/2014/main" id="{DF5A73A5-9CB0-44FC-7456-C84767AE8D62}"/>
              </a:ext>
            </a:extLst>
          </p:cNvPr>
          <p:cNvSpPr/>
          <p:nvPr/>
        </p:nvSpPr>
        <p:spPr>
          <a:xfrm>
            <a:off x="0" y="6959058"/>
            <a:ext cx="10801350" cy="851338"/>
          </a:xfrm>
          <a:prstGeom prst="rect">
            <a:avLst/>
          </a:prstGeom>
          <a:solidFill>
            <a:srgbClr val="FC9B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pic>
        <p:nvPicPr>
          <p:cNvPr id="2" name="Picture 4" descr="Proton Therapy png images | PNGWing">
            <a:extLst>
              <a:ext uri="{FF2B5EF4-FFF2-40B4-BE49-F238E27FC236}">
                <a16:creationId xmlns:a16="http://schemas.microsoft.com/office/drawing/2014/main" id="{92A6978C-6972-6CCA-8C3B-11473A8844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62" b="94180" l="9398" r="89850">
                        <a14:foregroundMark x1="52256" y1="9524" x2="52256" y2="9524"/>
                        <a14:foregroundMark x1="50000" y1="94180" x2="50000" y2="94180"/>
                        <a14:foregroundMark x1="51128" y1="4762" x2="51128" y2="4762"/>
                        <a14:backgroundMark x1="50376" y1="58730" x2="50376" y2="58730"/>
                        <a14:backgroundMark x1="60526" y1="55026" x2="60526" y2="55026"/>
                        <a14:backgroundMark x1="71053" y1="59788" x2="71053" y2="59788"/>
                        <a14:backgroundMark x1="38346" y1="55026" x2="38346" y2="550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62311"/>
            <a:ext cx="1568643" cy="111456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CD4E42C9-E5A1-CF9D-6701-30927FFF4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>
                <a:solidFill>
                  <a:srgbClr val="7030A0"/>
                </a:solidFill>
              </a:rPr>
              <a:t>EXPLORACIÓN FÍSICA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7BB599F-AE6A-6CC4-AA1E-F01B236BCF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5750" y="2068513"/>
            <a:ext cx="9313863" cy="4932362"/>
          </a:xfrm>
        </p:spPr>
        <p:txBody>
          <a:bodyPr/>
          <a:lstStyle/>
          <a:p>
            <a:r>
              <a:rPr lang="es-ES"/>
              <a:t>Exploración mamaria completa:   </a:t>
            </a:r>
          </a:p>
          <a:p>
            <a:pPr marL="0" indent="0">
              <a:buNone/>
            </a:pPr>
            <a:r>
              <a:rPr lang="es-ES"/>
              <a:t>           - Inspección</a:t>
            </a:r>
          </a:p>
          <a:p>
            <a:pPr marL="0" indent="0">
              <a:buNone/>
            </a:pPr>
            <a:r>
              <a:rPr lang="es-ES"/>
              <a:t>           - Palpación</a:t>
            </a:r>
          </a:p>
          <a:p>
            <a:endParaRPr lang="es-ES"/>
          </a:p>
          <a:p>
            <a:r>
              <a:rPr lang="es-ES"/>
              <a:t>Visualización</a:t>
            </a:r>
          </a:p>
          <a:p>
            <a:pPr marL="0" indent="0">
              <a:buNone/>
            </a:pPr>
            <a:endParaRPr lang="es-ES"/>
          </a:p>
          <a:p>
            <a:pPr marL="0" indent="0">
              <a:buNone/>
            </a:pPr>
            <a:endParaRPr lang="es-ES"/>
          </a:p>
          <a:p>
            <a:endParaRPr lang="es-E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A9B062D-88B5-8927-97C7-D11E7DA406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9217" y="4041440"/>
            <a:ext cx="3177596" cy="2893422"/>
          </a:xfrm>
          <a:prstGeom prst="rect">
            <a:avLst/>
          </a:prstGeom>
        </p:spPr>
      </p:pic>
      <p:pic>
        <p:nvPicPr>
          <p:cNvPr id="9" name="Imagen 8" descr="Mano de una persona&#10;&#10;El contenido generado por IA puede ser incorrecto.">
            <a:extLst>
              <a:ext uri="{FF2B5EF4-FFF2-40B4-BE49-F238E27FC236}">
                <a16:creationId xmlns:a16="http://schemas.microsoft.com/office/drawing/2014/main" id="{67E50F4A-431E-B9B0-A844-031CFB094B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8902" y="4809075"/>
            <a:ext cx="2131921" cy="2143733"/>
          </a:xfrm>
          <a:prstGeom prst="rect">
            <a:avLst/>
          </a:prstGeom>
        </p:spPr>
      </p:pic>
      <p:pic>
        <p:nvPicPr>
          <p:cNvPr id="11" name="Imagen 10" descr="Ojos de una persona&#10;&#10;El contenido generado por IA puede ser incorrecto.">
            <a:extLst>
              <a:ext uri="{FF2B5EF4-FFF2-40B4-BE49-F238E27FC236}">
                <a16:creationId xmlns:a16="http://schemas.microsoft.com/office/drawing/2014/main" id="{D77F3ED1-24E1-55BA-7A1A-690D0FAF94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0823" y="4827736"/>
            <a:ext cx="2444622" cy="2127355"/>
          </a:xfrm>
          <a:prstGeom prst="rect">
            <a:avLst/>
          </a:prstGeom>
        </p:spPr>
      </p:pic>
    </p:spTree>
    <p:extLst>
      <p:ext uri="{BB962C8B-B14F-4D97-AF65-F5344CB8AC3E}">
        <p14:creationId val="2063710320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>
          <a:extLst>
            <a:ext uri="{FF2B5EF4-FFF2-40B4-BE49-F238E27FC236}">
              <a16:creationId xmlns:a16="http://schemas.microsoft.com/office/drawing/2014/main" id="{8AEA38D0-2752-C9FC-3A6C-43E09523439B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3" name="15 Rectángulo">
            <a:extLst>
              <a:ext uri="{FF2B5EF4-FFF2-40B4-BE49-F238E27FC236}">
                <a16:creationId xmlns:a16="http://schemas.microsoft.com/office/drawing/2014/main" id="{1B28E19B-E693-DAE5-865C-F0F2137D09F5}"/>
              </a:ext>
            </a:extLst>
          </p:cNvPr>
          <p:cNvSpPr/>
          <p:nvPr/>
        </p:nvSpPr>
        <p:spPr>
          <a:xfrm rot="5400000">
            <a:off x="-2688124" y="2688128"/>
            <a:ext cx="6952807" cy="1576552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sp>
        <p:nvSpPr>
          <p:cNvPr id="4" name="7 Rectángulo">
            <a:extLst>
              <a:ext uri="{FF2B5EF4-FFF2-40B4-BE49-F238E27FC236}">
                <a16:creationId xmlns:a16="http://schemas.microsoft.com/office/drawing/2014/main" id="{86D90BFF-1176-D450-56B0-527047B7B17D}"/>
              </a:ext>
            </a:extLst>
          </p:cNvPr>
          <p:cNvSpPr/>
          <p:nvPr/>
        </p:nvSpPr>
        <p:spPr>
          <a:xfrm>
            <a:off x="0" y="6959058"/>
            <a:ext cx="10801350" cy="851338"/>
          </a:xfrm>
          <a:prstGeom prst="rect">
            <a:avLst/>
          </a:prstGeom>
          <a:solidFill>
            <a:srgbClr val="FC9B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pic>
        <p:nvPicPr>
          <p:cNvPr id="2" name="Picture 4" descr="Proton Therapy png images | PNGWing">
            <a:extLst>
              <a:ext uri="{FF2B5EF4-FFF2-40B4-BE49-F238E27FC236}">
                <a16:creationId xmlns:a16="http://schemas.microsoft.com/office/drawing/2014/main" id="{E547477D-DDB2-948B-2053-47526CE397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62" b="94180" l="9398" r="89850">
                        <a14:foregroundMark x1="52256" y1="9524" x2="52256" y2="9524"/>
                        <a14:foregroundMark x1="50000" y1="94180" x2="50000" y2="94180"/>
                        <a14:foregroundMark x1="51128" y1="4762" x2="51128" y2="4762"/>
                        <a14:backgroundMark x1="50376" y1="58730" x2="50376" y2="58730"/>
                        <a14:backgroundMark x1="60526" y1="55026" x2="60526" y2="55026"/>
                        <a14:backgroundMark x1="71053" y1="59788" x2="71053" y2="59788"/>
                        <a14:backgroundMark x1="38346" y1="55026" x2="38346" y2="550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62311"/>
            <a:ext cx="1568643" cy="1114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4358D004-A431-977B-128D-2E583903C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>
                <a:solidFill>
                  <a:srgbClr val="7030A0"/>
                </a:solidFill>
              </a:rPr>
              <a:t>EXPLORACIÓN FÍSICA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E44FBDB-06D3-0969-B308-CD5B93043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5750" y="2068513"/>
            <a:ext cx="9313863" cy="4932362"/>
          </a:xfrm>
        </p:spPr>
        <p:txBody>
          <a:bodyPr/>
          <a:lstStyle/>
          <a:p>
            <a:pPr marL="0" indent="0">
              <a:buNone/>
            </a:pPr>
            <a:r>
              <a:rPr lang="es-ES"/>
              <a:t> </a:t>
            </a:r>
          </a:p>
          <a:p>
            <a:pPr marL="0" indent="0">
              <a:buNone/>
            </a:pPr>
            <a:r>
              <a:rPr lang="es-ES"/>
              <a:t>           - Inspección</a:t>
            </a:r>
          </a:p>
          <a:p>
            <a:pPr marL="0" indent="0">
              <a:buNone/>
            </a:pPr>
            <a:r>
              <a:rPr lang="es-ES"/>
              <a:t>           - Palpación</a:t>
            </a:r>
          </a:p>
          <a:p>
            <a:endParaRPr lang="es-ES"/>
          </a:p>
          <a:p>
            <a:r>
              <a:rPr lang="es-ES"/>
              <a:t>Visualización</a:t>
            </a:r>
          </a:p>
          <a:p>
            <a:pPr marL="0" indent="0">
              <a:buNone/>
            </a:pPr>
            <a:endParaRPr lang="es-ES"/>
          </a:p>
          <a:p>
            <a:pPr marL="0" indent="0">
              <a:buNone/>
            </a:pPr>
            <a:endParaRPr lang="es-ES"/>
          </a:p>
          <a:p>
            <a:endParaRPr lang="es-E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2897718-DCC2-3B76-EC36-AC6CAAA2DF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9217" y="4059386"/>
            <a:ext cx="3177596" cy="2893422"/>
          </a:xfrm>
          <a:prstGeom prst="rect">
            <a:avLst/>
          </a:prstGeom>
        </p:spPr>
      </p:pic>
      <p:pic>
        <p:nvPicPr>
          <p:cNvPr id="7" name="InShot_20250209_123551591">
            <a:hlinkClick action="ppaction://media"/>
            <a:extLst>
              <a:ext uri="{FF2B5EF4-FFF2-40B4-BE49-F238E27FC236}">
                <a16:creationId xmlns:a16="http://schemas.microsoft.com/office/drawing/2014/main" id="{67C343D3-7C87-D02C-0E07-72B98C826F6D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r:embed="rId7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18032" y="2498270"/>
            <a:ext cx="9412208" cy="4454537"/>
          </a:xfrm>
          <a:prstGeom prst="rect">
            <a:avLst/>
          </a:prstGeom>
        </p:spPr>
      </p:pic>
    </p:spTree>
    <p:extLst>
      <p:ext uri="{BB962C8B-B14F-4D97-AF65-F5344CB8AC3E}">
        <p14:creationId val="33922824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7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>
          <a:extLst>
            <a:ext uri="{FF2B5EF4-FFF2-40B4-BE49-F238E27FC236}">
              <a16:creationId xmlns:a16="http://schemas.microsoft.com/office/drawing/2014/main" id="{9BDAAF80-5BF8-C351-6E25-7F84920B9538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3" name="15 Rectángulo">
            <a:extLst>
              <a:ext uri="{FF2B5EF4-FFF2-40B4-BE49-F238E27FC236}">
                <a16:creationId xmlns:a16="http://schemas.microsoft.com/office/drawing/2014/main" id="{B531D722-B526-C6E7-113B-6C6EB377437F}"/>
              </a:ext>
            </a:extLst>
          </p:cNvPr>
          <p:cNvSpPr/>
          <p:nvPr/>
        </p:nvSpPr>
        <p:spPr>
          <a:xfrm rot="5400000">
            <a:off x="-2688124" y="2688128"/>
            <a:ext cx="6952807" cy="1576552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sp>
        <p:nvSpPr>
          <p:cNvPr id="4" name="7 Rectángulo">
            <a:extLst>
              <a:ext uri="{FF2B5EF4-FFF2-40B4-BE49-F238E27FC236}">
                <a16:creationId xmlns:a16="http://schemas.microsoft.com/office/drawing/2014/main" id="{B0655FC8-3DA9-C940-18B3-0A1DC966C0E3}"/>
              </a:ext>
            </a:extLst>
          </p:cNvPr>
          <p:cNvSpPr/>
          <p:nvPr/>
        </p:nvSpPr>
        <p:spPr>
          <a:xfrm>
            <a:off x="0" y="6959058"/>
            <a:ext cx="10801350" cy="851338"/>
          </a:xfrm>
          <a:prstGeom prst="rect">
            <a:avLst/>
          </a:prstGeom>
          <a:solidFill>
            <a:srgbClr val="FC9B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pic>
        <p:nvPicPr>
          <p:cNvPr id="2" name="Picture 4" descr="Proton Therapy png images | PNGWing">
            <a:extLst>
              <a:ext uri="{FF2B5EF4-FFF2-40B4-BE49-F238E27FC236}">
                <a16:creationId xmlns:a16="http://schemas.microsoft.com/office/drawing/2014/main" id="{27502A72-E80A-0F37-5D5E-6B2F3E74F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62" b="94180" l="9398" r="89850">
                        <a14:foregroundMark x1="52256" y1="9524" x2="52256" y2="9524"/>
                        <a14:foregroundMark x1="50000" y1="94180" x2="50000" y2="94180"/>
                        <a14:foregroundMark x1="51128" y1="4762" x2="51128" y2="4762"/>
                        <a14:backgroundMark x1="50376" y1="58730" x2="50376" y2="58730"/>
                        <a14:backgroundMark x1="60526" y1="55026" x2="60526" y2="55026"/>
                        <a14:backgroundMark x1="71053" y1="59788" x2="71053" y2="59788"/>
                        <a14:backgroundMark x1="38346" y1="55026" x2="38346" y2="550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62311"/>
            <a:ext cx="1568643" cy="1114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C66C69E8-A7CB-3128-CCE6-1751D8573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>
                <a:solidFill>
                  <a:srgbClr val="7030A0"/>
                </a:solidFill>
              </a:rPr>
              <a:t>CLASIFICACIÓN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B778B75-61B1-BC00-0C14-A49A68720F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5750" y="2068513"/>
            <a:ext cx="9313863" cy="4932362"/>
          </a:xfrm>
        </p:spPr>
        <p:txBody>
          <a:bodyPr/>
          <a:lstStyle/>
          <a:p>
            <a:pPr marL="0" indent="0">
              <a:buNone/>
            </a:pPr>
            <a:r>
              <a:rPr lang="es-ES"/>
              <a:t>           </a:t>
            </a:r>
          </a:p>
          <a:p>
            <a:pPr marL="0" indent="0">
              <a:buNone/>
            </a:pPr>
            <a:r>
              <a:rPr lang="es-ES"/>
              <a:t>           </a:t>
            </a: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9FB36BAA-D6D1-0896-1050-66B58519ED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val="3998190111"/>
              </p:ext>
            </p:extLst>
          </p:nvPr>
        </p:nvGraphicFramePr>
        <p:xfrm>
          <a:off x="1819148" y="2461078"/>
          <a:ext cx="8562865" cy="21040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2573">
                  <a:extLst>
                    <a:ext uri="{9D8B030D-6E8A-4147-A177-3AD203B41FA5}">
                      <a16:colId xmlns:a16="http://schemas.microsoft.com/office/drawing/2014/main" val="2326253135"/>
                    </a:ext>
                  </a:extLst>
                </a:gridCol>
                <a:gridCol w="1712573">
                  <a:extLst>
                    <a:ext uri="{9D8B030D-6E8A-4147-A177-3AD203B41FA5}">
                      <a16:colId xmlns:a16="http://schemas.microsoft.com/office/drawing/2014/main" val="3218260915"/>
                    </a:ext>
                  </a:extLst>
                </a:gridCol>
                <a:gridCol w="1712573">
                  <a:extLst>
                    <a:ext uri="{9D8B030D-6E8A-4147-A177-3AD203B41FA5}">
                      <a16:colId xmlns:a16="http://schemas.microsoft.com/office/drawing/2014/main" val="2774875593"/>
                    </a:ext>
                  </a:extLst>
                </a:gridCol>
                <a:gridCol w="1712573">
                  <a:extLst>
                    <a:ext uri="{9D8B030D-6E8A-4147-A177-3AD203B41FA5}">
                      <a16:colId xmlns:a16="http://schemas.microsoft.com/office/drawing/2014/main" val="1322749538"/>
                    </a:ext>
                  </a:extLst>
                </a:gridCol>
                <a:gridCol w="1712573">
                  <a:extLst>
                    <a:ext uri="{9D8B030D-6E8A-4147-A177-3AD203B41FA5}">
                      <a16:colId xmlns:a16="http://schemas.microsoft.com/office/drawing/2014/main" val="1460848249"/>
                    </a:ext>
                  </a:extLst>
                </a:gridCol>
              </a:tblGrid>
              <a:tr h="1052005">
                <a:tc>
                  <a:txBody>
                    <a:bodyPr vert="horz" wrap="square"/>
                    <a:lstStyle/>
                    <a:p>
                      <a:r>
                        <a:rPr lang="es-ES"/>
                        <a:t>FISIOLOGICA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es-ES"/>
                        <a:t>Bilateral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es-ES"/>
                        <a:t>Múltiples ductos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es-ES"/>
                        <a:t>Lechosa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es-ES"/>
                        <a:t>Provocada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354591"/>
                  </a:ext>
                </a:extLst>
              </a:tr>
              <a:tr h="1052005">
                <a:tc>
                  <a:txBody>
                    <a:bodyPr vert="horz" wrap="square"/>
                    <a:lstStyle/>
                    <a:p>
                      <a:r>
                        <a:rPr lang="es-ES"/>
                        <a:t>PATOLÓGICA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es-ES"/>
                        <a:t>Unilateral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es-ES" err="1"/>
                        <a:t>Uniductal</a:t>
                      </a:r>
                      <a:endParaRPr lang="es-ES"/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es-ES"/>
                        <a:t>Sanguinolenta</a:t>
                      </a: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r>
                        <a:rPr lang="es-ES"/>
                        <a:t>Espontánea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8171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val="3480970470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>
          <a:extLst>
            <a:ext uri="{FF2B5EF4-FFF2-40B4-BE49-F238E27FC236}">
              <a16:creationId xmlns:a16="http://schemas.microsoft.com/office/drawing/2014/main" id="{101C80B3-D2E3-6206-2C9D-50DFC671F11B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3" name="15 Rectángulo">
            <a:extLst>
              <a:ext uri="{FF2B5EF4-FFF2-40B4-BE49-F238E27FC236}">
                <a16:creationId xmlns:a16="http://schemas.microsoft.com/office/drawing/2014/main" id="{37C182A3-BC31-3319-5D7A-4C605C477DFF}"/>
              </a:ext>
            </a:extLst>
          </p:cNvPr>
          <p:cNvSpPr/>
          <p:nvPr/>
        </p:nvSpPr>
        <p:spPr>
          <a:xfrm rot="5400000">
            <a:off x="-2688124" y="2688128"/>
            <a:ext cx="6952807" cy="1576552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sp>
        <p:nvSpPr>
          <p:cNvPr id="4" name="7 Rectángulo">
            <a:extLst>
              <a:ext uri="{FF2B5EF4-FFF2-40B4-BE49-F238E27FC236}">
                <a16:creationId xmlns:a16="http://schemas.microsoft.com/office/drawing/2014/main" id="{2EBBBF04-93A6-E607-F774-58B4A17060DE}"/>
              </a:ext>
            </a:extLst>
          </p:cNvPr>
          <p:cNvSpPr/>
          <p:nvPr/>
        </p:nvSpPr>
        <p:spPr>
          <a:xfrm>
            <a:off x="0" y="6959058"/>
            <a:ext cx="10801350" cy="851338"/>
          </a:xfrm>
          <a:prstGeom prst="rect">
            <a:avLst/>
          </a:prstGeom>
          <a:solidFill>
            <a:srgbClr val="FC9B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pic>
        <p:nvPicPr>
          <p:cNvPr id="2" name="Picture 4" descr="Proton Therapy png images | PNGWing">
            <a:extLst>
              <a:ext uri="{FF2B5EF4-FFF2-40B4-BE49-F238E27FC236}">
                <a16:creationId xmlns:a16="http://schemas.microsoft.com/office/drawing/2014/main" id="{C34AD872-0D34-9A1A-B8F1-D1DFB0CAAB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62" b="94180" l="9398" r="89850">
                        <a14:foregroundMark x1="52256" y1="9524" x2="52256" y2="9524"/>
                        <a14:foregroundMark x1="50000" y1="94180" x2="50000" y2="94180"/>
                        <a14:foregroundMark x1="51128" y1="4762" x2="51128" y2="4762"/>
                        <a14:backgroundMark x1="50376" y1="58730" x2="50376" y2="58730"/>
                        <a14:backgroundMark x1="60526" y1="55026" x2="60526" y2="55026"/>
                        <a14:backgroundMark x1="71053" y1="59788" x2="71053" y2="59788"/>
                        <a14:backgroundMark x1="38346" y1="55026" x2="38346" y2="550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62311"/>
            <a:ext cx="1568643" cy="1114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2B1F8B10-6DA7-1BA8-970E-483C34C62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>
                <a:solidFill>
                  <a:srgbClr val="7030A0"/>
                </a:solidFill>
              </a:rPr>
              <a:t>CLASIFICACIÓN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447294F-4ADD-2E9B-1EB9-63BED19413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5750" y="2068513"/>
            <a:ext cx="9313863" cy="4932362"/>
          </a:xfrm>
        </p:spPr>
        <p:txBody>
          <a:bodyPr/>
          <a:lstStyle/>
          <a:p>
            <a:r>
              <a:rPr lang="es-ES"/>
              <a:t>SECRECIÓN ORIGEN SISTÉMICO</a:t>
            </a:r>
          </a:p>
          <a:p>
            <a:pPr marL="0" indent="0">
              <a:buNone/>
            </a:pPr>
            <a:r>
              <a:rPr lang="es-ES"/>
              <a:t>          - Endógena</a:t>
            </a:r>
          </a:p>
          <a:p>
            <a:pPr marL="0" indent="0">
              <a:buNone/>
            </a:pPr>
            <a:r>
              <a:rPr lang="es-ES"/>
              <a:t>          - Exógena</a:t>
            </a:r>
          </a:p>
          <a:p>
            <a:r>
              <a:rPr lang="es-ES"/>
              <a:t>SECRECCIÓN ORIGEN LOCAL</a:t>
            </a:r>
          </a:p>
          <a:p>
            <a:pPr marL="0" indent="0">
              <a:buNone/>
            </a:pPr>
            <a:r>
              <a:rPr lang="es-ES"/>
              <a:t>           - Ducto</a:t>
            </a:r>
          </a:p>
          <a:p>
            <a:pPr marL="0" indent="0">
              <a:buNone/>
            </a:pPr>
            <a:r>
              <a:rPr lang="es-ES"/>
              <a:t>           - Pezón</a:t>
            </a:r>
          </a:p>
          <a:p>
            <a:pPr marL="0" indent="0">
              <a:buNone/>
            </a:pPr>
            <a:r>
              <a:rPr lang="es-ES"/>
              <a:t>           - Areola</a:t>
            </a:r>
          </a:p>
        </p:txBody>
      </p:sp>
    </p:spTree>
    <p:extLst>
      <p:ext uri="{BB962C8B-B14F-4D97-AF65-F5344CB8AC3E}">
        <p14:creationId val="3003853298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>
          <a:extLst>
            <a:ext uri="{FF2B5EF4-FFF2-40B4-BE49-F238E27FC236}">
              <a16:creationId xmlns:a16="http://schemas.microsoft.com/office/drawing/2014/main" id="{118FAA40-7904-D687-4E2D-B42C5A1EC456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3" name="15 Rectángulo">
            <a:extLst>
              <a:ext uri="{FF2B5EF4-FFF2-40B4-BE49-F238E27FC236}">
                <a16:creationId xmlns:a16="http://schemas.microsoft.com/office/drawing/2014/main" id="{3607DC9A-6BB8-CD5B-8F91-C089A9ADAE33}"/>
              </a:ext>
            </a:extLst>
          </p:cNvPr>
          <p:cNvSpPr/>
          <p:nvPr/>
        </p:nvSpPr>
        <p:spPr>
          <a:xfrm rot="5400000">
            <a:off x="-2688124" y="2688128"/>
            <a:ext cx="6952807" cy="1576552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sp>
        <p:nvSpPr>
          <p:cNvPr id="4" name="7 Rectángulo">
            <a:extLst>
              <a:ext uri="{FF2B5EF4-FFF2-40B4-BE49-F238E27FC236}">
                <a16:creationId xmlns:a16="http://schemas.microsoft.com/office/drawing/2014/main" id="{EBB0C029-0088-3643-C9ED-73AA13448009}"/>
              </a:ext>
            </a:extLst>
          </p:cNvPr>
          <p:cNvSpPr/>
          <p:nvPr/>
        </p:nvSpPr>
        <p:spPr>
          <a:xfrm>
            <a:off x="0" y="6959058"/>
            <a:ext cx="10801350" cy="851338"/>
          </a:xfrm>
          <a:prstGeom prst="rect">
            <a:avLst/>
          </a:prstGeom>
          <a:solidFill>
            <a:srgbClr val="FC9B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pic>
        <p:nvPicPr>
          <p:cNvPr id="2" name="Picture 4" descr="Proton Therapy png images | PNGWing">
            <a:extLst>
              <a:ext uri="{FF2B5EF4-FFF2-40B4-BE49-F238E27FC236}">
                <a16:creationId xmlns:a16="http://schemas.microsoft.com/office/drawing/2014/main" id="{98A190FA-B03C-97C9-CDC7-6EE1265669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62" b="94180" l="9398" r="89850">
                        <a14:foregroundMark x1="52256" y1="9524" x2="52256" y2="9524"/>
                        <a14:foregroundMark x1="50000" y1="94180" x2="50000" y2="94180"/>
                        <a14:foregroundMark x1="51128" y1="4762" x2="51128" y2="4762"/>
                        <a14:backgroundMark x1="50376" y1="58730" x2="50376" y2="58730"/>
                        <a14:backgroundMark x1="60526" y1="55026" x2="60526" y2="55026"/>
                        <a14:backgroundMark x1="71053" y1="59788" x2="71053" y2="59788"/>
                        <a14:backgroundMark x1="38346" y1="55026" x2="38346" y2="550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62311"/>
            <a:ext cx="1568643" cy="1114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D3DBC60B-4C97-3A89-DEBF-5ACB1D30B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582" y="414338"/>
            <a:ext cx="9313863" cy="1501775"/>
          </a:xfrm>
        </p:spPr>
        <p:txBody>
          <a:bodyPr/>
          <a:lstStyle/>
          <a:p>
            <a:pPr algn="ctr"/>
            <a:r>
              <a:rPr lang="es-ES" b="1">
                <a:solidFill>
                  <a:srgbClr val="7030A0"/>
                </a:solidFill>
              </a:rPr>
              <a:t>ORIGEN SISTÉMICO: GALACTORREA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F67F869-34F0-C6CB-7D26-7B39BCC09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5750" y="2068513"/>
            <a:ext cx="9313863" cy="4932362"/>
          </a:xfrm>
        </p:spPr>
        <p:txBody>
          <a:bodyPr/>
          <a:lstStyle/>
          <a:p>
            <a:pPr marL="0" indent="0">
              <a:buNone/>
            </a:pPr>
            <a:r>
              <a:rPr lang="es-ES"/>
              <a:t>- Bilateral, multiorificial, lechosa</a:t>
            </a:r>
          </a:p>
          <a:p>
            <a:pPr>
              <a:buFontTx/>
              <a:buChar char="-"/>
            </a:pPr>
            <a:r>
              <a:rPr lang="es-ES"/>
              <a:t>Relacionada con alteración hormonal:</a:t>
            </a:r>
          </a:p>
          <a:p>
            <a:pPr marL="0" indent="0">
              <a:buNone/>
            </a:pPr>
            <a:r>
              <a:rPr lang="es-ES"/>
              <a:t>              - Test de embarazo</a:t>
            </a:r>
          </a:p>
          <a:p>
            <a:pPr marL="0" indent="0">
              <a:buNone/>
            </a:pPr>
            <a:r>
              <a:rPr lang="es-ES"/>
              <a:t>              - PRL </a:t>
            </a:r>
          </a:p>
          <a:p>
            <a:pPr marL="0" indent="0">
              <a:buNone/>
            </a:pPr>
            <a:r>
              <a:rPr lang="es-ES"/>
              <a:t>              - Función tiroidea y renal</a:t>
            </a:r>
          </a:p>
          <a:p>
            <a:pPr marL="0" indent="0">
              <a:buNone/>
            </a:pPr>
            <a:endParaRPr lang="es-ES"/>
          </a:p>
        </p:txBody>
      </p:sp>
    </p:spTree>
    <p:extLst>
      <p:ext uri="{BB962C8B-B14F-4D97-AF65-F5344CB8AC3E}">
        <p14:creationId val="1578364132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>
          <a:extLst>
            <a:ext uri="{FF2B5EF4-FFF2-40B4-BE49-F238E27FC236}">
              <a16:creationId xmlns:a16="http://schemas.microsoft.com/office/drawing/2014/main" id="{286DD375-9A55-5BF6-42CA-8E0C87AE4BA3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3" name="15 Rectángulo">
            <a:extLst>
              <a:ext uri="{FF2B5EF4-FFF2-40B4-BE49-F238E27FC236}">
                <a16:creationId xmlns:a16="http://schemas.microsoft.com/office/drawing/2014/main" id="{82F1A294-5C09-44F0-A386-C526CD543062}"/>
              </a:ext>
            </a:extLst>
          </p:cNvPr>
          <p:cNvSpPr/>
          <p:nvPr/>
        </p:nvSpPr>
        <p:spPr>
          <a:xfrm rot="5400000">
            <a:off x="-2688124" y="2688128"/>
            <a:ext cx="6952807" cy="1576552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sp>
        <p:nvSpPr>
          <p:cNvPr id="4" name="7 Rectángulo">
            <a:extLst>
              <a:ext uri="{FF2B5EF4-FFF2-40B4-BE49-F238E27FC236}">
                <a16:creationId xmlns:a16="http://schemas.microsoft.com/office/drawing/2014/main" id="{9FB14BD0-2BFE-4007-BE5A-B13147D0F071}"/>
              </a:ext>
            </a:extLst>
          </p:cNvPr>
          <p:cNvSpPr/>
          <p:nvPr/>
        </p:nvSpPr>
        <p:spPr>
          <a:xfrm>
            <a:off x="0" y="6959058"/>
            <a:ext cx="10801350" cy="851338"/>
          </a:xfrm>
          <a:prstGeom prst="rect">
            <a:avLst/>
          </a:prstGeom>
          <a:solidFill>
            <a:srgbClr val="FC9B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pic>
        <p:nvPicPr>
          <p:cNvPr id="2" name="Picture 4" descr="Proton Therapy png images | PNGWing">
            <a:extLst>
              <a:ext uri="{FF2B5EF4-FFF2-40B4-BE49-F238E27FC236}">
                <a16:creationId xmlns:a16="http://schemas.microsoft.com/office/drawing/2014/main" id="{A2A9AE2B-3E55-EA16-A7A6-F12DDB8B4D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62" b="94180" l="9398" r="89850">
                        <a14:foregroundMark x1="52256" y1="9524" x2="52256" y2="9524"/>
                        <a14:foregroundMark x1="50000" y1="94180" x2="50000" y2="94180"/>
                        <a14:foregroundMark x1="51128" y1="4762" x2="51128" y2="4762"/>
                        <a14:backgroundMark x1="50376" y1="58730" x2="50376" y2="58730"/>
                        <a14:backgroundMark x1="60526" y1="55026" x2="60526" y2="55026"/>
                        <a14:backgroundMark x1="71053" y1="59788" x2="71053" y2="59788"/>
                        <a14:backgroundMark x1="38346" y1="55026" x2="38346" y2="550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62311"/>
            <a:ext cx="1568643" cy="1114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50EF7B4B-AE3F-90A0-546E-6CD07D2F4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>
                <a:solidFill>
                  <a:srgbClr val="7030A0"/>
                </a:solidFill>
              </a:rPr>
              <a:t>FÁRMACOS Y GALACTORREA</a:t>
            </a:r>
          </a:p>
        </p:txBody>
      </p:sp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id="{994F590E-F191-27E1-17E3-20CA50DDAC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135358" y="1900070"/>
            <a:ext cx="2529046" cy="4535790"/>
          </a:xfrm>
        </p:spPr>
      </p:pic>
    </p:spTree>
    <p:extLst>
      <p:ext uri="{BB962C8B-B14F-4D97-AF65-F5344CB8AC3E}">
        <p14:creationId val="3025220983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>
          <a:extLst>
            <a:ext uri="{FF2B5EF4-FFF2-40B4-BE49-F238E27FC236}">
              <a16:creationId xmlns:a16="http://schemas.microsoft.com/office/drawing/2014/main" id="{83760C10-87D2-9681-6B3C-D7E0133CF506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3" name="15 Rectángulo">
            <a:extLst>
              <a:ext uri="{FF2B5EF4-FFF2-40B4-BE49-F238E27FC236}">
                <a16:creationId xmlns:a16="http://schemas.microsoft.com/office/drawing/2014/main" id="{5B3FA127-6D7B-2FA1-6E51-C8D10C8EDC81}"/>
              </a:ext>
            </a:extLst>
          </p:cNvPr>
          <p:cNvSpPr/>
          <p:nvPr/>
        </p:nvSpPr>
        <p:spPr>
          <a:xfrm rot="5400000">
            <a:off x="-2688124" y="2688128"/>
            <a:ext cx="6952807" cy="1576552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sp>
        <p:nvSpPr>
          <p:cNvPr id="4" name="7 Rectángulo">
            <a:extLst>
              <a:ext uri="{FF2B5EF4-FFF2-40B4-BE49-F238E27FC236}">
                <a16:creationId xmlns:a16="http://schemas.microsoft.com/office/drawing/2014/main" id="{56C9ED47-BF23-E31D-A6D2-DCC37B706381}"/>
              </a:ext>
            </a:extLst>
          </p:cNvPr>
          <p:cNvSpPr/>
          <p:nvPr/>
        </p:nvSpPr>
        <p:spPr>
          <a:xfrm>
            <a:off x="0" y="6959058"/>
            <a:ext cx="10801350" cy="851338"/>
          </a:xfrm>
          <a:prstGeom prst="rect">
            <a:avLst/>
          </a:prstGeom>
          <a:solidFill>
            <a:srgbClr val="FC9B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pic>
        <p:nvPicPr>
          <p:cNvPr id="2" name="Picture 4" descr="Proton Therapy png images | PNGWing">
            <a:extLst>
              <a:ext uri="{FF2B5EF4-FFF2-40B4-BE49-F238E27FC236}">
                <a16:creationId xmlns:a16="http://schemas.microsoft.com/office/drawing/2014/main" id="{FBA50BA3-96E3-281C-1B1F-BF9088BADD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62" b="94180" l="9398" r="89850">
                        <a14:foregroundMark x1="52256" y1="9524" x2="52256" y2="9524"/>
                        <a14:foregroundMark x1="50000" y1="94180" x2="50000" y2="94180"/>
                        <a14:foregroundMark x1="51128" y1="4762" x2="51128" y2="4762"/>
                        <a14:backgroundMark x1="50376" y1="58730" x2="50376" y2="58730"/>
                        <a14:backgroundMark x1="60526" y1="55026" x2="60526" y2="55026"/>
                        <a14:backgroundMark x1="71053" y1="59788" x2="71053" y2="59788"/>
                        <a14:backgroundMark x1="38346" y1="55026" x2="38346" y2="550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62311"/>
            <a:ext cx="1568643" cy="111456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B5ADA091-07C0-56CD-74AE-29B4AF375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2815" y="414338"/>
            <a:ext cx="9313863" cy="1501775"/>
          </a:xfrm>
        </p:spPr>
        <p:txBody>
          <a:bodyPr/>
          <a:lstStyle/>
          <a:p>
            <a:pPr algn="ctr"/>
            <a:r>
              <a:rPr lang="es-ES" b="1">
                <a:solidFill>
                  <a:srgbClr val="7030A0"/>
                </a:solidFill>
              </a:rPr>
              <a:t>OTROS INDUCTORES DE GALACTORREA</a:t>
            </a:r>
          </a:p>
        </p:txBody>
      </p:sp>
      <p:pic>
        <p:nvPicPr>
          <p:cNvPr id="9" name="Marcador de contenido 4">
            <a:extLst>
              <a:ext uri="{FF2B5EF4-FFF2-40B4-BE49-F238E27FC236}">
                <a16:creationId xmlns:a16="http://schemas.microsoft.com/office/drawing/2014/main" id="{8B2EC955-AFC9-4936-5C91-E68500F341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9803" y="2068140"/>
            <a:ext cx="4160155" cy="4684545"/>
          </a:xfrm>
          <a:prstGeom prst="rect">
            <a:avLst/>
          </a:prstGeom>
        </p:spPr>
      </p:pic>
    </p:spTree>
    <p:extLst>
      <p:ext uri="{BB962C8B-B14F-4D97-AF65-F5344CB8AC3E}">
        <p14:creationId val="3931979269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>
          <a:extLst>
            <a:ext uri="{FF2B5EF4-FFF2-40B4-BE49-F238E27FC236}">
              <a16:creationId xmlns:a16="http://schemas.microsoft.com/office/drawing/2014/main" id="{49171C3B-F086-2B1F-BEB1-CB76D02CDEF4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3" name="15 Rectángulo">
            <a:extLst>
              <a:ext uri="{FF2B5EF4-FFF2-40B4-BE49-F238E27FC236}">
                <a16:creationId xmlns:a16="http://schemas.microsoft.com/office/drawing/2014/main" id="{05DFAB56-FB67-3D66-1BFB-FE2807BA8EE2}"/>
              </a:ext>
            </a:extLst>
          </p:cNvPr>
          <p:cNvSpPr/>
          <p:nvPr/>
        </p:nvSpPr>
        <p:spPr>
          <a:xfrm rot="5400000">
            <a:off x="-2688124" y="2688128"/>
            <a:ext cx="6952807" cy="1576552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sp>
        <p:nvSpPr>
          <p:cNvPr id="4" name="7 Rectángulo">
            <a:extLst>
              <a:ext uri="{FF2B5EF4-FFF2-40B4-BE49-F238E27FC236}">
                <a16:creationId xmlns:a16="http://schemas.microsoft.com/office/drawing/2014/main" id="{C5A5F57F-0176-75BA-0E44-24B2092AF3DE}"/>
              </a:ext>
            </a:extLst>
          </p:cNvPr>
          <p:cNvSpPr/>
          <p:nvPr/>
        </p:nvSpPr>
        <p:spPr>
          <a:xfrm>
            <a:off x="0" y="6959058"/>
            <a:ext cx="10801350" cy="851338"/>
          </a:xfrm>
          <a:prstGeom prst="rect">
            <a:avLst/>
          </a:prstGeom>
          <a:solidFill>
            <a:srgbClr val="FC9B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pic>
        <p:nvPicPr>
          <p:cNvPr id="2" name="Picture 4" descr="Proton Therapy png images | PNGWing">
            <a:extLst>
              <a:ext uri="{FF2B5EF4-FFF2-40B4-BE49-F238E27FC236}">
                <a16:creationId xmlns:a16="http://schemas.microsoft.com/office/drawing/2014/main" id="{EBF76E45-7DDA-BB57-E004-0D700AB198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62" b="94180" l="9398" r="89850">
                        <a14:foregroundMark x1="52256" y1="9524" x2="52256" y2="9524"/>
                        <a14:foregroundMark x1="50000" y1="94180" x2="50000" y2="94180"/>
                        <a14:foregroundMark x1="51128" y1="4762" x2="51128" y2="4762"/>
                        <a14:backgroundMark x1="50376" y1="58730" x2="50376" y2="58730"/>
                        <a14:backgroundMark x1="60526" y1="55026" x2="60526" y2="55026"/>
                        <a14:backgroundMark x1="71053" y1="59788" x2="71053" y2="59788"/>
                        <a14:backgroundMark x1="38346" y1="55026" x2="38346" y2="550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62311"/>
            <a:ext cx="1568643" cy="1114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759EF8E2-94BD-830E-8FF6-F15914A93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/>
              <a:t> </a:t>
            </a:r>
            <a:r>
              <a:rPr lang="es-ES" b="1">
                <a:solidFill>
                  <a:srgbClr val="7030A0"/>
                </a:solidFill>
              </a:rPr>
              <a:t>TRATAMIENTO GALACTORREA</a:t>
            </a: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D50E7963-97CB-B0D0-F6D3-28B77F19F4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4689" y="2068513"/>
            <a:ext cx="9313863" cy="4932362"/>
          </a:xfrm>
        </p:spPr>
        <p:txBody>
          <a:bodyPr/>
          <a:lstStyle/>
          <a:p>
            <a:pPr marL="0" indent="0">
              <a:buNone/>
            </a:pPr>
            <a:endParaRPr lang="es-ES"/>
          </a:p>
          <a:p>
            <a:pPr marL="0" indent="0">
              <a:buNone/>
            </a:pPr>
            <a:endParaRPr lang="es-ES"/>
          </a:p>
          <a:p>
            <a:pPr marL="0" indent="0">
              <a:buNone/>
            </a:pPr>
            <a:endParaRPr lang="es-ES"/>
          </a:p>
          <a:p>
            <a:pPr marL="0" indent="0">
              <a:buNone/>
            </a:pPr>
            <a:endParaRPr lang="es-ES"/>
          </a:p>
          <a:p>
            <a:pPr marL="0" indent="0">
              <a:buNone/>
            </a:pPr>
            <a:endParaRPr lang="es-ES"/>
          </a:p>
          <a:p>
            <a:pPr marL="0" indent="0">
              <a:buNone/>
            </a:pPr>
            <a:r>
              <a:rPr lang="es-ES"/>
              <a:t>TRATAMIENTO:</a:t>
            </a:r>
          </a:p>
          <a:p>
            <a:pPr>
              <a:buFontTx/>
              <a:buChar char="-"/>
            </a:pPr>
            <a:r>
              <a:rPr lang="es-ES"/>
              <a:t>SEGÚN LA CAUSA</a:t>
            </a:r>
          </a:p>
          <a:p>
            <a:pPr>
              <a:buFontTx/>
              <a:buChar char="-"/>
            </a:pPr>
            <a:r>
              <a:rPr lang="es-ES"/>
              <a:t>CONTROL EVOLUTIVO</a:t>
            </a:r>
          </a:p>
        </p:txBody>
      </p:sp>
      <p:sp>
        <p:nvSpPr>
          <p:cNvPr id="10" name="Bocadillo: ovalado 9">
            <a:extLst>
              <a:ext uri="{FF2B5EF4-FFF2-40B4-BE49-F238E27FC236}">
                <a16:creationId xmlns:a16="http://schemas.microsoft.com/office/drawing/2014/main" id="{79B91A4C-FA1A-3336-7AD5-BF96AFE9D17F}"/>
              </a:ext>
            </a:extLst>
          </p:cNvPr>
          <p:cNvSpPr/>
          <p:nvPr/>
        </p:nvSpPr>
        <p:spPr>
          <a:xfrm>
            <a:off x="1568643" y="1639183"/>
            <a:ext cx="6039984" cy="2506762"/>
          </a:xfrm>
          <a:prstGeom prst="wedgeEllipseCallout">
            <a:avLst>
              <a:gd name="adj1" fmla="val 60817"/>
              <a:gd name="adj2" fmla="val 47090"/>
            </a:avLst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s-ES" sz="4400"/>
              <a:t>REMITIR AL ENDOCRINO!!!</a:t>
            </a:r>
          </a:p>
        </p:txBody>
      </p:sp>
      <p:pic>
        <p:nvPicPr>
          <p:cNvPr id="8" name="Imagen 7" descr="Un dibujo de una persona&#10;&#10;El contenido generado por IA puede ser incorrecto.">
            <a:extLst>
              <a:ext uri="{FF2B5EF4-FFF2-40B4-BE49-F238E27FC236}">
                <a16:creationId xmlns:a16="http://schemas.microsoft.com/office/drawing/2014/main" id="{F9E6DE07-4284-8F5E-EF21-E5E7D295B2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2075" y="2016276"/>
            <a:ext cx="2343341" cy="4939657"/>
          </a:xfrm>
          <a:prstGeom prst="rect">
            <a:avLst/>
          </a:prstGeom>
        </p:spPr>
      </p:pic>
    </p:spTree>
    <p:extLst>
      <p:ext uri="{BB962C8B-B14F-4D97-AF65-F5344CB8AC3E}">
        <p14:creationId val="1267462084"/>
      </p:ext>
    </p:ext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>
          <a:extLst>
            <a:ext uri="{FF2B5EF4-FFF2-40B4-BE49-F238E27FC236}">
              <a16:creationId xmlns:a16="http://schemas.microsoft.com/office/drawing/2014/main" id="{216D0D96-3FC8-E1E6-2AED-F16325FE46A3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3" name="15 Rectángulo">
            <a:extLst>
              <a:ext uri="{FF2B5EF4-FFF2-40B4-BE49-F238E27FC236}">
                <a16:creationId xmlns:a16="http://schemas.microsoft.com/office/drawing/2014/main" id="{1E2F6955-63B8-23B8-4858-3A196567A53E}"/>
              </a:ext>
            </a:extLst>
          </p:cNvPr>
          <p:cNvSpPr/>
          <p:nvPr/>
        </p:nvSpPr>
        <p:spPr>
          <a:xfrm rot="5400000">
            <a:off x="-2688124" y="2688128"/>
            <a:ext cx="6952807" cy="1576552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sp>
        <p:nvSpPr>
          <p:cNvPr id="4" name="7 Rectángulo">
            <a:extLst>
              <a:ext uri="{FF2B5EF4-FFF2-40B4-BE49-F238E27FC236}">
                <a16:creationId xmlns:a16="http://schemas.microsoft.com/office/drawing/2014/main" id="{88992003-9785-4A4F-9AED-F744821C9210}"/>
              </a:ext>
            </a:extLst>
          </p:cNvPr>
          <p:cNvSpPr/>
          <p:nvPr/>
        </p:nvSpPr>
        <p:spPr>
          <a:xfrm>
            <a:off x="0" y="6959058"/>
            <a:ext cx="10801350" cy="851338"/>
          </a:xfrm>
          <a:prstGeom prst="rect">
            <a:avLst/>
          </a:prstGeom>
          <a:solidFill>
            <a:srgbClr val="FC9B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pic>
        <p:nvPicPr>
          <p:cNvPr id="2" name="Picture 4" descr="Proton Therapy png images | PNGWing">
            <a:extLst>
              <a:ext uri="{FF2B5EF4-FFF2-40B4-BE49-F238E27FC236}">
                <a16:creationId xmlns:a16="http://schemas.microsoft.com/office/drawing/2014/main" id="{F639F6F8-D03D-B820-DFCE-8BBAA0E284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62" b="94180" l="9398" r="89850">
                        <a14:foregroundMark x1="52256" y1="9524" x2="52256" y2="9524"/>
                        <a14:foregroundMark x1="50000" y1="94180" x2="50000" y2="94180"/>
                        <a14:foregroundMark x1="51128" y1="4762" x2="51128" y2="4762"/>
                        <a14:backgroundMark x1="50376" y1="58730" x2="50376" y2="58730"/>
                        <a14:backgroundMark x1="60526" y1="55026" x2="60526" y2="55026"/>
                        <a14:backgroundMark x1="71053" y1="59788" x2="71053" y2="59788"/>
                        <a14:backgroundMark x1="38346" y1="55026" x2="38346" y2="550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62311"/>
            <a:ext cx="1568643" cy="1114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EF3A99DF-C475-7590-A6D0-6E6639FEC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>
                <a:solidFill>
                  <a:srgbClr val="7030A0"/>
                </a:solidFill>
              </a:rPr>
              <a:t>SECRECCIÓN PATOLÓGICA</a:t>
            </a: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F39CDE3F-CECF-8D19-AD75-705885BA36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4689" y="2068513"/>
            <a:ext cx="9313863" cy="4932362"/>
          </a:xfrm>
        </p:spPr>
        <p:txBody>
          <a:bodyPr/>
          <a:lstStyle/>
          <a:p>
            <a:pPr>
              <a:buFontTx/>
              <a:buChar char="-"/>
            </a:pPr>
            <a:r>
              <a:rPr lang="es-ES"/>
              <a:t>Unilaterales, un solo ducto, persistentes, espontáneas, no lechosas </a:t>
            </a:r>
          </a:p>
          <a:p>
            <a:pPr>
              <a:buFontTx/>
              <a:buChar char="-"/>
            </a:pPr>
            <a:r>
              <a:rPr lang="es-ES"/>
              <a:t>Condiciones ductales</a:t>
            </a:r>
          </a:p>
          <a:p>
            <a:pPr marL="0" indent="0">
              <a:buNone/>
            </a:pPr>
            <a:r>
              <a:rPr lang="es-ES"/>
              <a:t>                   - Papiloma</a:t>
            </a:r>
          </a:p>
          <a:p>
            <a:pPr marL="0" indent="0">
              <a:buNone/>
            </a:pPr>
            <a:r>
              <a:rPr lang="es-ES"/>
              <a:t>                    - Ectasia ductal</a:t>
            </a:r>
          </a:p>
          <a:p>
            <a:pPr marL="0" indent="0">
              <a:buNone/>
            </a:pPr>
            <a:r>
              <a:rPr lang="es-ES"/>
              <a:t>                    - Mastitis</a:t>
            </a:r>
          </a:p>
          <a:p>
            <a:pPr marL="0" indent="0">
              <a:buNone/>
            </a:pPr>
            <a:r>
              <a:rPr lang="es-ES"/>
              <a:t>                    - Cáncer</a:t>
            </a:r>
          </a:p>
        </p:txBody>
      </p:sp>
    </p:spTree>
    <p:extLst>
      <p:ext uri="{BB962C8B-B14F-4D97-AF65-F5344CB8AC3E}">
        <p14:creationId val="1726154697"/>
      </p:ext>
    </p:ext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>
          <a:extLst>
            <a:ext uri="{FF2B5EF4-FFF2-40B4-BE49-F238E27FC236}">
              <a16:creationId xmlns:a16="http://schemas.microsoft.com/office/drawing/2014/main" id="{453CE690-6D81-4CEC-1826-682A28967B5C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3" name="15 Rectángulo">
            <a:extLst>
              <a:ext uri="{FF2B5EF4-FFF2-40B4-BE49-F238E27FC236}">
                <a16:creationId xmlns:a16="http://schemas.microsoft.com/office/drawing/2014/main" id="{6D4149B0-3E41-CD27-84E9-2047B486F5B5}"/>
              </a:ext>
            </a:extLst>
          </p:cNvPr>
          <p:cNvSpPr/>
          <p:nvPr/>
        </p:nvSpPr>
        <p:spPr>
          <a:xfrm rot="5400000">
            <a:off x="-2688124" y="2688128"/>
            <a:ext cx="6952807" cy="1576552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sp>
        <p:nvSpPr>
          <p:cNvPr id="4" name="7 Rectángulo">
            <a:extLst>
              <a:ext uri="{FF2B5EF4-FFF2-40B4-BE49-F238E27FC236}">
                <a16:creationId xmlns:a16="http://schemas.microsoft.com/office/drawing/2014/main" id="{66F1E1CB-CAFD-40C3-C9D6-F04AF577592E}"/>
              </a:ext>
            </a:extLst>
          </p:cNvPr>
          <p:cNvSpPr/>
          <p:nvPr/>
        </p:nvSpPr>
        <p:spPr>
          <a:xfrm>
            <a:off x="0" y="6959058"/>
            <a:ext cx="10801350" cy="851338"/>
          </a:xfrm>
          <a:prstGeom prst="rect">
            <a:avLst/>
          </a:prstGeom>
          <a:solidFill>
            <a:srgbClr val="FC9B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pic>
        <p:nvPicPr>
          <p:cNvPr id="2" name="Picture 4" descr="Proton Therapy png images | PNGWing">
            <a:extLst>
              <a:ext uri="{FF2B5EF4-FFF2-40B4-BE49-F238E27FC236}">
                <a16:creationId xmlns:a16="http://schemas.microsoft.com/office/drawing/2014/main" id="{11A72591-2562-9FBD-0F1B-5FDF733AAA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62" b="94180" l="9398" r="89850">
                        <a14:foregroundMark x1="52256" y1="9524" x2="52256" y2="9524"/>
                        <a14:foregroundMark x1="50000" y1="94180" x2="50000" y2="94180"/>
                        <a14:foregroundMark x1="51128" y1="4762" x2="51128" y2="4762"/>
                        <a14:backgroundMark x1="50376" y1="58730" x2="50376" y2="58730"/>
                        <a14:backgroundMark x1="60526" y1="55026" x2="60526" y2="55026"/>
                        <a14:backgroundMark x1="71053" y1="59788" x2="71053" y2="59788"/>
                        <a14:backgroundMark x1="38346" y1="55026" x2="38346" y2="550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62311"/>
            <a:ext cx="1568643" cy="111456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5C13696D-5D0C-967E-76F2-C4CF747B6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>
                <a:solidFill>
                  <a:srgbClr val="7030A0"/>
                </a:solidFill>
              </a:rPr>
              <a:t>SECRECIÓN PATOLÓGICA: MANEJO</a:t>
            </a: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25D40449-A6FD-45B3-8D30-0BD84A07C8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4689" y="2068513"/>
            <a:ext cx="9313863" cy="4932362"/>
          </a:xfrm>
        </p:spPr>
        <p:txBody>
          <a:bodyPr>
            <a:normAutofit lnSpcReduction="10000"/>
          </a:bodyPr>
          <a:lstStyle/>
          <a:p>
            <a:r>
              <a:rPr lang="es-ES"/>
              <a:t>Mamografía</a:t>
            </a:r>
          </a:p>
          <a:p>
            <a:r>
              <a:rPr lang="es-ES"/>
              <a:t>Ecografía</a:t>
            </a:r>
          </a:p>
          <a:p>
            <a:r>
              <a:rPr lang="es-ES"/>
              <a:t>RM</a:t>
            </a:r>
          </a:p>
          <a:p>
            <a:r>
              <a:rPr lang="es-ES"/>
              <a:t>Otros estudios</a:t>
            </a:r>
          </a:p>
          <a:p>
            <a:pPr marL="0" indent="0">
              <a:buNone/>
            </a:pPr>
            <a:r>
              <a:rPr lang="es-ES"/>
              <a:t>         - Galactografía</a:t>
            </a:r>
            <a:endParaRPr lang="es-ES"/>
          </a:p>
          <a:p>
            <a:pPr marL="0" indent="0">
              <a:buNone/>
            </a:pPr>
            <a:r>
              <a:rPr lang="es-ES"/>
              <a:t>         - Ductoscopia</a:t>
            </a:r>
            <a:endParaRPr lang="es-ES"/>
          </a:p>
          <a:p>
            <a:pPr marL="0" indent="0">
              <a:buNone/>
            </a:pPr>
            <a:r>
              <a:rPr lang="es-ES"/>
              <a:t>         - Lavado ductal</a:t>
            </a:r>
          </a:p>
          <a:p>
            <a:pPr marL="0" indent="0">
              <a:buNone/>
            </a:pPr>
            <a:r>
              <a:rPr lang="es-ES"/>
              <a:t>         - Citología</a:t>
            </a:r>
          </a:p>
          <a:p>
            <a:r>
              <a:rPr lang="es-ES"/>
              <a:t>Biopsia</a:t>
            </a:r>
          </a:p>
          <a:p>
            <a:r>
              <a:rPr lang="es-ES"/>
              <a:t>Resección quirúrgica</a:t>
            </a:r>
          </a:p>
        </p:txBody>
      </p:sp>
    </p:spTree>
    <p:extLst>
      <p:ext uri="{BB962C8B-B14F-4D97-AF65-F5344CB8AC3E}">
        <p14:creationId val="3891508412"/>
      </p:ext>
    </p:ext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>
          <a:extLst>
            <a:ext uri="{FF2B5EF4-FFF2-40B4-BE49-F238E27FC236}">
              <a16:creationId xmlns:a16="http://schemas.microsoft.com/office/drawing/2014/main" id="{9B06FBD4-D7DC-D0AD-2AAC-BAE3E58BB31B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3" name="15 Rectángulo">
            <a:extLst>
              <a:ext uri="{FF2B5EF4-FFF2-40B4-BE49-F238E27FC236}">
                <a16:creationId xmlns:a16="http://schemas.microsoft.com/office/drawing/2014/main" id="{D8301EF1-7EEB-7490-895D-F080F497C3D1}"/>
              </a:ext>
            </a:extLst>
          </p:cNvPr>
          <p:cNvSpPr/>
          <p:nvPr/>
        </p:nvSpPr>
        <p:spPr>
          <a:xfrm rot="5400000">
            <a:off x="-2688124" y="2688128"/>
            <a:ext cx="6952807" cy="1576552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sp>
        <p:nvSpPr>
          <p:cNvPr id="4" name="7 Rectángulo">
            <a:extLst>
              <a:ext uri="{FF2B5EF4-FFF2-40B4-BE49-F238E27FC236}">
                <a16:creationId xmlns:a16="http://schemas.microsoft.com/office/drawing/2014/main" id="{80B3AD91-D59B-1E18-50F1-9E6EB9AF7553}"/>
              </a:ext>
            </a:extLst>
          </p:cNvPr>
          <p:cNvSpPr/>
          <p:nvPr/>
        </p:nvSpPr>
        <p:spPr>
          <a:xfrm>
            <a:off x="0" y="6959058"/>
            <a:ext cx="10801350" cy="851338"/>
          </a:xfrm>
          <a:prstGeom prst="rect">
            <a:avLst/>
          </a:prstGeom>
          <a:solidFill>
            <a:srgbClr val="FC9B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pic>
        <p:nvPicPr>
          <p:cNvPr id="2" name="Picture 4" descr="Proton Therapy png images | PNGWing">
            <a:extLst>
              <a:ext uri="{FF2B5EF4-FFF2-40B4-BE49-F238E27FC236}">
                <a16:creationId xmlns:a16="http://schemas.microsoft.com/office/drawing/2014/main" id="{C298F532-D580-EA07-2F9B-DA783CB58D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62" b="94180" l="9398" r="89850">
                        <a14:foregroundMark x1="52256" y1="9524" x2="52256" y2="9524"/>
                        <a14:foregroundMark x1="50000" y1="94180" x2="50000" y2="94180"/>
                        <a14:foregroundMark x1="51128" y1="4762" x2="51128" y2="4762"/>
                        <a14:backgroundMark x1="50376" y1="58730" x2="50376" y2="58730"/>
                        <a14:backgroundMark x1="60526" y1="55026" x2="60526" y2="55026"/>
                        <a14:backgroundMark x1="71053" y1="59788" x2="71053" y2="59788"/>
                        <a14:backgroundMark x1="38346" y1="55026" x2="38346" y2="550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62311"/>
            <a:ext cx="1568643" cy="1114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D9C5B254-8C19-33E9-E085-A5D11FC24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/>
              <a:t>SECRECIÓN PATOLÓGICA: MANEJO</a:t>
            </a: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A84910E5-D003-8DB4-25CB-64F967C56A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4689" y="2068513"/>
            <a:ext cx="9313863" cy="4932362"/>
          </a:xfrm>
        </p:spPr>
        <p:txBody>
          <a:bodyPr>
            <a:normAutofit lnSpcReduction="10000"/>
          </a:bodyPr>
          <a:lstStyle/>
          <a:p>
            <a:r>
              <a:rPr lang="es-ES"/>
              <a:t>Mamografía</a:t>
            </a:r>
          </a:p>
          <a:p>
            <a:r>
              <a:rPr lang="es-ES"/>
              <a:t>Ecografía</a:t>
            </a:r>
          </a:p>
          <a:p>
            <a:r>
              <a:rPr lang="es-ES"/>
              <a:t>RM</a:t>
            </a:r>
          </a:p>
          <a:p>
            <a:r>
              <a:rPr lang="es-ES"/>
              <a:t>Otros estudios</a:t>
            </a:r>
          </a:p>
          <a:p>
            <a:pPr marL="0" indent="0">
              <a:buNone/>
            </a:pPr>
            <a:r>
              <a:rPr lang="es-ES"/>
              <a:t>         - </a:t>
            </a:r>
            <a:r>
              <a:rPr lang="es-ES" b="1" err="1"/>
              <a:t>Galactografía</a:t>
            </a:r>
            <a:endParaRPr lang="es-ES" b="1"/>
          </a:p>
          <a:p>
            <a:pPr marL="0" indent="0">
              <a:buNone/>
            </a:pPr>
            <a:r>
              <a:rPr lang="es-ES"/>
              <a:t>         - Ductoscopia</a:t>
            </a:r>
            <a:endParaRPr lang="es-ES"/>
          </a:p>
          <a:p>
            <a:pPr marL="0" indent="0">
              <a:buNone/>
            </a:pPr>
            <a:r>
              <a:rPr lang="es-ES"/>
              <a:t>         - Lavado ductal</a:t>
            </a:r>
          </a:p>
          <a:p>
            <a:pPr marL="0" indent="0">
              <a:buNone/>
            </a:pPr>
            <a:r>
              <a:rPr lang="es-ES"/>
              <a:t>         - Citología</a:t>
            </a:r>
          </a:p>
          <a:p>
            <a:r>
              <a:rPr lang="es-ES"/>
              <a:t>Biopsia</a:t>
            </a:r>
          </a:p>
          <a:p>
            <a:r>
              <a:rPr lang="es-ES"/>
              <a:t>Resección quirúrgica</a:t>
            </a:r>
          </a:p>
        </p:txBody>
      </p:sp>
      <p:pic>
        <p:nvPicPr>
          <p:cNvPr id="10" name="Imagen 9" descr="La cara de una persona&#10;&#10;El contenido generado por IA puede ser incorrecto.">
            <a:extLst>
              <a:ext uri="{FF2B5EF4-FFF2-40B4-BE49-F238E27FC236}">
                <a16:creationId xmlns:a16="http://schemas.microsoft.com/office/drawing/2014/main" id="{3D50AEA5-6C67-2BAD-F369-037F8968A8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654" y="1518339"/>
            <a:ext cx="3353091" cy="5029636"/>
          </a:xfrm>
          <a:prstGeom prst="rect">
            <a:avLst/>
          </a:prstGeom>
        </p:spPr>
      </p:pic>
    </p:spTree>
    <p:extLst>
      <p:ext uri="{BB962C8B-B14F-4D97-AF65-F5344CB8AC3E}">
        <p14:creationId val="2853884744"/>
      </p:ext>
    </p:extLst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>
          <a:extLst>
            <a:ext uri="{FF2B5EF4-FFF2-40B4-BE49-F238E27FC236}">
              <a16:creationId xmlns:a16="http://schemas.microsoft.com/office/drawing/2014/main" id="{25960111-683A-53A9-F3CA-C771A68DFECC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3" name="15 Rectángulo">
            <a:extLst>
              <a:ext uri="{FF2B5EF4-FFF2-40B4-BE49-F238E27FC236}">
                <a16:creationId xmlns:a16="http://schemas.microsoft.com/office/drawing/2014/main" id="{153EE9A8-485F-FEF7-1C14-7549E9483291}"/>
              </a:ext>
            </a:extLst>
          </p:cNvPr>
          <p:cNvSpPr/>
          <p:nvPr/>
        </p:nvSpPr>
        <p:spPr>
          <a:xfrm rot="5400000">
            <a:off x="-2688124" y="2688128"/>
            <a:ext cx="6952807" cy="1576552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sp>
        <p:nvSpPr>
          <p:cNvPr id="4" name="7 Rectángulo">
            <a:extLst>
              <a:ext uri="{FF2B5EF4-FFF2-40B4-BE49-F238E27FC236}">
                <a16:creationId xmlns:a16="http://schemas.microsoft.com/office/drawing/2014/main" id="{A1616E65-FE07-B0CD-2F66-0D0E17399B2E}"/>
              </a:ext>
            </a:extLst>
          </p:cNvPr>
          <p:cNvSpPr/>
          <p:nvPr/>
        </p:nvSpPr>
        <p:spPr>
          <a:xfrm>
            <a:off x="0" y="6959058"/>
            <a:ext cx="10801350" cy="851338"/>
          </a:xfrm>
          <a:prstGeom prst="rect">
            <a:avLst/>
          </a:prstGeom>
          <a:solidFill>
            <a:srgbClr val="FC9B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pic>
        <p:nvPicPr>
          <p:cNvPr id="2" name="Picture 4" descr="Proton Therapy png images | PNGWing">
            <a:extLst>
              <a:ext uri="{FF2B5EF4-FFF2-40B4-BE49-F238E27FC236}">
                <a16:creationId xmlns:a16="http://schemas.microsoft.com/office/drawing/2014/main" id="{A29479BD-A8E6-906A-BB18-58417CCC53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62" b="94180" l="9398" r="89850">
                        <a14:foregroundMark x1="52256" y1="9524" x2="52256" y2="9524"/>
                        <a14:foregroundMark x1="50000" y1="94180" x2="50000" y2="94180"/>
                        <a14:foregroundMark x1="51128" y1="4762" x2="51128" y2="4762"/>
                        <a14:backgroundMark x1="50376" y1="58730" x2="50376" y2="58730"/>
                        <a14:backgroundMark x1="60526" y1="55026" x2="60526" y2="55026"/>
                        <a14:backgroundMark x1="71053" y1="59788" x2="71053" y2="59788"/>
                        <a14:backgroundMark x1="38346" y1="55026" x2="38346" y2="550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62311"/>
            <a:ext cx="1568643" cy="1114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DBC5E0B8-01A6-78B3-33EB-F5518C171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/>
              <a:t>SECRECIÓN PATOLÓGICA: MANEJO</a:t>
            </a: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FFEB150C-5B53-7C67-4127-56A80F9DDA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4689" y="2068513"/>
            <a:ext cx="9313863" cy="4932362"/>
          </a:xfrm>
        </p:spPr>
        <p:txBody>
          <a:bodyPr>
            <a:normAutofit lnSpcReduction="10000"/>
          </a:bodyPr>
          <a:lstStyle/>
          <a:p>
            <a:r>
              <a:rPr lang="es-ES"/>
              <a:t>Mamografía</a:t>
            </a:r>
          </a:p>
          <a:p>
            <a:r>
              <a:rPr lang="es-ES"/>
              <a:t>Ecografía</a:t>
            </a:r>
          </a:p>
          <a:p>
            <a:r>
              <a:rPr lang="es-ES"/>
              <a:t>RM</a:t>
            </a:r>
          </a:p>
          <a:p>
            <a:r>
              <a:rPr lang="es-ES"/>
              <a:t>Otros estudios</a:t>
            </a:r>
          </a:p>
          <a:p>
            <a:pPr marL="0" indent="0">
              <a:buNone/>
            </a:pPr>
            <a:r>
              <a:rPr lang="es-ES"/>
              <a:t>         - </a:t>
            </a:r>
            <a:r>
              <a:rPr lang="es-ES" b="1" err="1"/>
              <a:t>Galactografía</a:t>
            </a:r>
            <a:endParaRPr lang="es-ES" b="1"/>
          </a:p>
          <a:p>
            <a:pPr marL="0" indent="0">
              <a:buNone/>
            </a:pPr>
            <a:r>
              <a:rPr lang="es-ES"/>
              <a:t>         - Ductoscopia</a:t>
            </a:r>
            <a:endParaRPr lang="es-ES"/>
          </a:p>
          <a:p>
            <a:pPr marL="0" indent="0">
              <a:buNone/>
            </a:pPr>
            <a:r>
              <a:rPr lang="es-ES"/>
              <a:t>         - Lavado ductal</a:t>
            </a:r>
          </a:p>
          <a:p>
            <a:pPr marL="0" indent="0">
              <a:buNone/>
            </a:pPr>
            <a:r>
              <a:rPr lang="es-ES"/>
              <a:t>         - Citología</a:t>
            </a:r>
          </a:p>
          <a:p>
            <a:r>
              <a:rPr lang="es-ES"/>
              <a:t>Biopsia</a:t>
            </a:r>
          </a:p>
          <a:p>
            <a:r>
              <a:rPr lang="es-ES"/>
              <a:t>Resección quirúrgica</a:t>
            </a:r>
          </a:p>
        </p:txBody>
      </p:sp>
      <p:pic>
        <p:nvPicPr>
          <p:cNvPr id="8" name="Imagen 7" descr="Imagen que contiene cascada, agua, sostener, parado&#10;&#10;El contenido generado por IA puede ser incorrecto.">
            <a:extLst>
              <a:ext uri="{FF2B5EF4-FFF2-40B4-BE49-F238E27FC236}">
                <a16:creationId xmlns:a16="http://schemas.microsoft.com/office/drawing/2014/main" id="{2993C384-B233-B372-56FA-359D897141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2174" y="4293936"/>
            <a:ext cx="4674639" cy="263711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E3699CB-774A-0D5B-EECA-DE0088A670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7376" y="1752458"/>
            <a:ext cx="2004234" cy="2389078"/>
          </a:xfrm>
          <a:prstGeom prst="rect">
            <a:avLst/>
          </a:prstGeom>
        </p:spPr>
      </p:pic>
    </p:spTree>
    <p:extLst>
      <p:ext uri="{BB962C8B-B14F-4D97-AF65-F5344CB8AC3E}">
        <p14:creationId val="2030173073"/>
      </p:ext>
    </p:extLst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>
          <a:extLst>
            <a:ext uri="{FF2B5EF4-FFF2-40B4-BE49-F238E27FC236}">
              <a16:creationId xmlns:a16="http://schemas.microsoft.com/office/drawing/2014/main" id="{7F54BD3A-EA80-77A3-3B60-3D7E22697311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3" name="15 Rectángulo">
            <a:extLst>
              <a:ext uri="{FF2B5EF4-FFF2-40B4-BE49-F238E27FC236}">
                <a16:creationId xmlns:a16="http://schemas.microsoft.com/office/drawing/2014/main" id="{F11B2601-D30A-9DEE-2B77-07F82FF18F7E}"/>
              </a:ext>
            </a:extLst>
          </p:cNvPr>
          <p:cNvSpPr/>
          <p:nvPr/>
        </p:nvSpPr>
        <p:spPr>
          <a:xfrm rot="5400000">
            <a:off x="-2688124" y="2688128"/>
            <a:ext cx="6952807" cy="1576552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sp>
        <p:nvSpPr>
          <p:cNvPr id="4" name="7 Rectángulo">
            <a:extLst>
              <a:ext uri="{FF2B5EF4-FFF2-40B4-BE49-F238E27FC236}">
                <a16:creationId xmlns:a16="http://schemas.microsoft.com/office/drawing/2014/main" id="{CDFF8F73-65DA-929D-A142-A2AFE76EEB46}"/>
              </a:ext>
            </a:extLst>
          </p:cNvPr>
          <p:cNvSpPr/>
          <p:nvPr/>
        </p:nvSpPr>
        <p:spPr>
          <a:xfrm>
            <a:off x="0" y="6959058"/>
            <a:ext cx="10801350" cy="851338"/>
          </a:xfrm>
          <a:prstGeom prst="rect">
            <a:avLst/>
          </a:prstGeom>
          <a:solidFill>
            <a:srgbClr val="FC9B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pic>
        <p:nvPicPr>
          <p:cNvPr id="2" name="Picture 4" descr="Proton Therapy png images | PNGWing">
            <a:extLst>
              <a:ext uri="{FF2B5EF4-FFF2-40B4-BE49-F238E27FC236}">
                <a16:creationId xmlns:a16="http://schemas.microsoft.com/office/drawing/2014/main" id="{3826D3BE-6A0D-0CA0-49C5-43F0C40BE0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62" b="94180" l="9398" r="89850">
                        <a14:foregroundMark x1="52256" y1="9524" x2="52256" y2="9524"/>
                        <a14:foregroundMark x1="50000" y1="94180" x2="50000" y2="94180"/>
                        <a14:foregroundMark x1="51128" y1="4762" x2="51128" y2="4762"/>
                        <a14:backgroundMark x1="50376" y1="58730" x2="50376" y2="58730"/>
                        <a14:backgroundMark x1="60526" y1="55026" x2="60526" y2="55026"/>
                        <a14:backgroundMark x1="71053" y1="59788" x2="71053" y2="59788"/>
                        <a14:backgroundMark x1="38346" y1="55026" x2="38346" y2="550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62311"/>
            <a:ext cx="1568643" cy="1114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90570963-E3AE-9107-6945-417B10A27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/>
              <a:t>SECRECIÓN PATOLÓGICA: MANEJO</a:t>
            </a: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192C0452-26BE-70D3-C2EF-B40FA49A8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4689" y="2068513"/>
            <a:ext cx="9313863" cy="4932362"/>
          </a:xfrm>
        </p:spPr>
        <p:txBody>
          <a:bodyPr>
            <a:normAutofit lnSpcReduction="10000"/>
          </a:bodyPr>
          <a:lstStyle/>
          <a:p>
            <a:r>
              <a:rPr lang="es-ES"/>
              <a:t>Mamografía</a:t>
            </a:r>
          </a:p>
          <a:p>
            <a:r>
              <a:rPr lang="es-ES"/>
              <a:t>Ecografía</a:t>
            </a:r>
          </a:p>
          <a:p>
            <a:r>
              <a:rPr lang="es-ES"/>
              <a:t>RM</a:t>
            </a:r>
          </a:p>
          <a:p>
            <a:r>
              <a:rPr lang="es-ES"/>
              <a:t>Otros estudios</a:t>
            </a:r>
          </a:p>
          <a:p>
            <a:pPr marL="0" indent="0">
              <a:buNone/>
            </a:pPr>
            <a:r>
              <a:rPr lang="es-ES"/>
              <a:t>         - Galactografía</a:t>
            </a:r>
            <a:endParaRPr lang="es-ES"/>
          </a:p>
          <a:p>
            <a:pPr marL="0" indent="0">
              <a:buNone/>
            </a:pPr>
            <a:r>
              <a:rPr lang="es-ES"/>
              <a:t>         - </a:t>
            </a:r>
            <a:r>
              <a:rPr lang="es-ES" b="1" err="1"/>
              <a:t>Ductoscopia</a:t>
            </a:r>
            <a:endParaRPr lang="es-ES" b="1"/>
          </a:p>
          <a:p>
            <a:pPr marL="0" indent="0">
              <a:buNone/>
            </a:pPr>
            <a:r>
              <a:rPr lang="es-ES"/>
              <a:t>         - Lavado ductal</a:t>
            </a:r>
          </a:p>
          <a:p>
            <a:pPr marL="0" indent="0">
              <a:buNone/>
            </a:pPr>
            <a:r>
              <a:rPr lang="es-ES"/>
              <a:t>         - Citología</a:t>
            </a:r>
          </a:p>
          <a:p>
            <a:r>
              <a:rPr lang="es-ES"/>
              <a:t>Biopsia</a:t>
            </a:r>
          </a:p>
          <a:p>
            <a:r>
              <a:rPr lang="es-ES"/>
              <a:t>Resección quirúrgica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3149B92-8B31-96A5-58A4-BA888D74C4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2737" y="2651454"/>
            <a:ext cx="2625706" cy="3666776"/>
          </a:xfrm>
          <a:prstGeom prst="rect">
            <a:avLst/>
          </a:prstGeom>
        </p:spPr>
      </p:pic>
    </p:spTree>
    <p:extLst>
      <p:ext uri="{BB962C8B-B14F-4D97-AF65-F5344CB8AC3E}">
        <p14:creationId val="4243363373"/>
      </p:ext>
    </p:extLst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>
          <a:extLst>
            <a:ext uri="{FF2B5EF4-FFF2-40B4-BE49-F238E27FC236}">
              <a16:creationId xmlns:a16="http://schemas.microsoft.com/office/drawing/2014/main" id="{9F2DE329-5874-51FC-D261-D453A641B9B7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3" name="15 Rectángulo">
            <a:extLst>
              <a:ext uri="{FF2B5EF4-FFF2-40B4-BE49-F238E27FC236}">
                <a16:creationId xmlns:a16="http://schemas.microsoft.com/office/drawing/2014/main" id="{33A4F478-18E4-9BE8-BADC-296AD8C3A1C4}"/>
              </a:ext>
            </a:extLst>
          </p:cNvPr>
          <p:cNvSpPr/>
          <p:nvPr/>
        </p:nvSpPr>
        <p:spPr>
          <a:xfrm rot="5400000">
            <a:off x="-2688124" y="2688128"/>
            <a:ext cx="6952807" cy="1576552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sp>
        <p:nvSpPr>
          <p:cNvPr id="4" name="7 Rectángulo">
            <a:extLst>
              <a:ext uri="{FF2B5EF4-FFF2-40B4-BE49-F238E27FC236}">
                <a16:creationId xmlns:a16="http://schemas.microsoft.com/office/drawing/2014/main" id="{4AAEE46B-CD11-7E4C-F0DC-641773A29571}"/>
              </a:ext>
            </a:extLst>
          </p:cNvPr>
          <p:cNvSpPr/>
          <p:nvPr/>
        </p:nvSpPr>
        <p:spPr>
          <a:xfrm>
            <a:off x="0" y="6959058"/>
            <a:ext cx="10801350" cy="851338"/>
          </a:xfrm>
          <a:prstGeom prst="rect">
            <a:avLst/>
          </a:prstGeom>
          <a:solidFill>
            <a:srgbClr val="FC9B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pic>
        <p:nvPicPr>
          <p:cNvPr id="2" name="Picture 4" descr="Proton Therapy png images | PNGWing">
            <a:extLst>
              <a:ext uri="{FF2B5EF4-FFF2-40B4-BE49-F238E27FC236}">
                <a16:creationId xmlns:a16="http://schemas.microsoft.com/office/drawing/2014/main" id="{383EB0DD-87A3-E45B-184C-922A9631AF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62" b="94180" l="9398" r="89850">
                        <a14:foregroundMark x1="52256" y1="9524" x2="52256" y2="9524"/>
                        <a14:foregroundMark x1="50000" y1="94180" x2="50000" y2="94180"/>
                        <a14:foregroundMark x1="51128" y1="4762" x2="51128" y2="4762"/>
                        <a14:backgroundMark x1="50376" y1="58730" x2="50376" y2="58730"/>
                        <a14:backgroundMark x1="60526" y1="55026" x2="60526" y2="55026"/>
                        <a14:backgroundMark x1="71053" y1="59788" x2="71053" y2="59788"/>
                        <a14:backgroundMark x1="38346" y1="55026" x2="38346" y2="550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62311"/>
            <a:ext cx="1568643" cy="1114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B3D33315-8570-949F-77EF-414AB1849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/>
              <a:t>SECRECIÓN PATOLÓGICA: MANEJO</a:t>
            </a: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02E5FD96-2081-4F95-6BC7-D42A010FB9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4689" y="2068513"/>
            <a:ext cx="9313863" cy="4932362"/>
          </a:xfrm>
        </p:spPr>
        <p:txBody>
          <a:bodyPr>
            <a:normAutofit lnSpcReduction="10000"/>
          </a:bodyPr>
          <a:lstStyle/>
          <a:p>
            <a:r>
              <a:rPr lang="es-ES"/>
              <a:t>Mamografía</a:t>
            </a:r>
          </a:p>
          <a:p>
            <a:r>
              <a:rPr lang="es-ES"/>
              <a:t>Ecografía</a:t>
            </a:r>
          </a:p>
          <a:p>
            <a:r>
              <a:rPr lang="es-ES"/>
              <a:t>RM</a:t>
            </a:r>
          </a:p>
          <a:p>
            <a:r>
              <a:rPr lang="es-ES"/>
              <a:t>Otros estudios</a:t>
            </a:r>
          </a:p>
          <a:p>
            <a:pPr marL="0" indent="0">
              <a:buNone/>
            </a:pPr>
            <a:r>
              <a:rPr lang="es-ES"/>
              <a:t>         - Galactografía</a:t>
            </a:r>
            <a:endParaRPr lang="es-ES"/>
          </a:p>
          <a:p>
            <a:pPr marL="0" indent="0">
              <a:buNone/>
            </a:pPr>
            <a:r>
              <a:rPr lang="es-ES"/>
              <a:t>         - Ductoscopia</a:t>
            </a:r>
            <a:endParaRPr lang="es-ES"/>
          </a:p>
          <a:p>
            <a:pPr marL="0" indent="0">
              <a:buNone/>
            </a:pPr>
            <a:r>
              <a:rPr lang="es-ES"/>
              <a:t>         - Lavado ductal</a:t>
            </a:r>
          </a:p>
          <a:p>
            <a:pPr marL="0" indent="0">
              <a:buNone/>
            </a:pPr>
            <a:r>
              <a:rPr lang="es-ES"/>
              <a:t>         - Citología</a:t>
            </a:r>
          </a:p>
          <a:p>
            <a:r>
              <a:rPr lang="es-ES"/>
              <a:t>Biopsia</a:t>
            </a:r>
          </a:p>
          <a:p>
            <a:r>
              <a:rPr lang="es-ES"/>
              <a:t>Resección quirúrgica</a:t>
            </a:r>
          </a:p>
        </p:txBody>
      </p:sp>
    </p:spTree>
    <p:extLst>
      <p:ext uri="{BB962C8B-B14F-4D97-AF65-F5344CB8AC3E}">
        <p14:creationId val="3030127033"/>
      </p:ext>
    </p:extLst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>
          <a:extLst>
            <a:ext uri="{FF2B5EF4-FFF2-40B4-BE49-F238E27FC236}">
              <a16:creationId xmlns:a16="http://schemas.microsoft.com/office/drawing/2014/main" id="{1A9DB45F-35FA-3DAE-22EE-C71D5001B1E0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3" name="15 Rectángulo">
            <a:extLst>
              <a:ext uri="{FF2B5EF4-FFF2-40B4-BE49-F238E27FC236}">
                <a16:creationId xmlns:a16="http://schemas.microsoft.com/office/drawing/2014/main" id="{7C0EC259-6649-02AE-AA37-529122A2B492}"/>
              </a:ext>
            </a:extLst>
          </p:cNvPr>
          <p:cNvSpPr/>
          <p:nvPr/>
        </p:nvSpPr>
        <p:spPr>
          <a:xfrm rot="5400000">
            <a:off x="-2688124" y="2688128"/>
            <a:ext cx="6952807" cy="1576552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sp>
        <p:nvSpPr>
          <p:cNvPr id="4" name="7 Rectángulo">
            <a:extLst>
              <a:ext uri="{FF2B5EF4-FFF2-40B4-BE49-F238E27FC236}">
                <a16:creationId xmlns:a16="http://schemas.microsoft.com/office/drawing/2014/main" id="{0145076D-4024-56A3-C86F-DF57E4C4E62A}"/>
              </a:ext>
            </a:extLst>
          </p:cNvPr>
          <p:cNvSpPr/>
          <p:nvPr/>
        </p:nvSpPr>
        <p:spPr>
          <a:xfrm>
            <a:off x="0" y="6959058"/>
            <a:ext cx="10801350" cy="851338"/>
          </a:xfrm>
          <a:prstGeom prst="rect">
            <a:avLst/>
          </a:prstGeom>
          <a:solidFill>
            <a:srgbClr val="FC9B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pic>
        <p:nvPicPr>
          <p:cNvPr id="2" name="Picture 4" descr="Proton Therapy png images | PNGWing">
            <a:extLst>
              <a:ext uri="{FF2B5EF4-FFF2-40B4-BE49-F238E27FC236}">
                <a16:creationId xmlns:a16="http://schemas.microsoft.com/office/drawing/2014/main" id="{545BED87-FF11-AC27-59C0-448B54E05D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62" b="94180" l="9398" r="89850">
                        <a14:foregroundMark x1="52256" y1="9524" x2="52256" y2="9524"/>
                        <a14:foregroundMark x1="50000" y1="94180" x2="50000" y2="94180"/>
                        <a14:foregroundMark x1="51128" y1="4762" x2="51128" y2="4762"/>
                        <a14:backgroundMark x1="50376" y1="58730" x2="50376" y2="58730"/>
                        <a14:backgroundMark x1="60526" y1="55026" x2="60526" y2="55026"/>
                        <a14:backgroundMark x1="71053" y1="59788" x2="71053" y2="59788"/>
                        <a14:backgroundMark x1="38346" y1="55026" x2="38346" y2="550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62311"/>
            <a:ext cx="1568643" cy="111456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88B10597-06F0-2B21-95DF-C8555DE44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>
                <a:solidFill>
                  <a:srgbClr val="7030A0"/>
                </a:solidFill>
              </a:rPr>
              <a:t>PAPILOMA</a:t>
            </a: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D098C466-0FC5-665A-FAB4-96034D14DA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4689" y="2068513"/>
            <a:ext cx="9313863" cy="4932362"/>
          </a:xfrm>
        </p:spPr>
        <p:txBody>
          <a:bodyPr/>
          <a:lstStyle/>
          <a:p>
            <a:r>
              <a:rPr lang="es-ES"/>
              <a:t>Causa más frecuente de secreción patológica del pezón</a:t>
            </a:r>
          </a:p>
          <a:p>
            <a:r>
              <a:rPr lang="es-ES"/>
              <a:t>Proliferación benigna intraluminal del epitelio ductal</a:t>
            </a:r>
          </a:p>
          <a:p>
            <a:r>
              <a:rPr lang="es-ES"/>
              <a:t>Sanguinolenta o serosa</a:t>
            </a:r>
          </a:p>
          <a:p>
            <a:r>
              <a:rPr lang="es-ES"/>
              <a:t>Espontánea y fácilmente reproductible</a:t>
            </a:r>
          </a:p>
          <a:p>
            <a:r>
              <a:rPr lang="es-ES"/>
              <a:t>Único o múltiple</a:t>
            </a:r>
          </a:p>
          <a:p>
            <a:r>
              <a:rPr lang="es-ES" err="1"/>
              <a:t>Dx: Eco, mamo y galactografía</a:t>
            </a:r>
            <a:endParaRPr lang="es-ES"/>
          </a:p>
          <a:p>
            <a:r>
              <a:rPr lang="es-ES" err="1"/>
              <a:t>Tto: Exéresis</a:t>
            </a:r>
          </a:p>
        </p:txBody>
      </p:sp>
      <p:pic>
        <p:nvPicPr>
          <p:cNvPr id="8" name="Imagen 7" descr="Imagen en blanco y negro de un barco en el agua&#10;&#10;El contenido generado por IA puede ser incorrecto.">
            <a:extLst>
              <a:ext uri="{FF2B5EF4-FFF2-40B4-BE49-F238E27FC236}">
                <a16:creationId xmlns:a16="http://schemas.microsoft.com/office/drawing/2014/main" id="{2444C585-7920-68FE-3146-26137C5AFC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8965" y="3071083"/>
            <a:ext cx="2497848" cy="1630233"/>
          </a:xfrm>
          <a:prstGeom prst="rect">
            <a:avLst/>
          </a:prstGeom>
        </p:spPr>
      </p:pic>
      <p:pic>
        <p:nvPicPr>
          <p:cNvPr id="10" name="Imagen 9" descr="Imagen que contiene gato, tabla, parado, grande&#10;&#10;El contenido generado por IA puede ser incorrecto.">
            <a:extLst>
              <a:ext uri="{FF2B5EF4-FFF2-40B4-BE49-F238E27FC236}">
                <a16:creationId xmlns:a16="http://schemas.microsoft.com/office/drawing/2014/main" id="{BBC7E097-9546-4A5B-58A1-5A1D800472E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50111"/>
          <a:stretch>
            <a:fillRect/>
          </a:stretch>
        </p:blipFill>
        <p:spPr>
          <a:xfrm>
            <a:off x="7558965" y="4782346"/>
            <a:ext cx="2497848" cy="2095682"/>
          </a:xfrm>
          <a:prstGeom prst="rect">
            <a:avLst/>
          </a:prstGeom>
        </p:spPr>
      </p:pic>
    </p:spTree>
    <p:extLst>
      <p:ext uri="{BB962C8B-B14F-4D97-AF65-F5344CB8AC3E}">
        <p14:creationId val="3956502638"/>
      </p:ext>
    </p:extLst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>
          <a:extLst>
            <a:ext uri="{FF2B5EF4-FFF2-40B4-BE49-F238E27FC236}">
              <a16:creationId xmlns:a16="http://schemas.microsoft.com/office/drawing/2014/main" id="{8C95538B-BB62-57AD-32ED-C0D9F7FB5F7F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3" name="15 Rectángulo">
            <a:extLst>
              <a:ext uri="{FF2B5EF4-FFF2-40B4-BE49-F238E27FC236}">
                <a16:creationId xmlns:a16="http://schemas.microsoft.com/office/drawing/2014/main" id="{9B16B31E-2CDF-D771-3F7A-59FDA230F060}"/>
              </a:ext>
            </a:extLst>
          </p:cNvPr>
          <p:cNvSpPr/>
          <p:nvPr/>
        </p:nvSpPr>
        <p:spPr>
          <a:xfrm rot="5400000">
            <a:off x="-2688124" y="2688128"/>
            <a:ext cx="6952807" cy="1576552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sp>
        <p:nvSpPr>
          <p:cNvPr id="4" name="7 Rectángulo">
            <a:extLst>
              <a:ext uri="{FF2B5EF4-FFF2-40B4-BE49-F238E27FC236}">
                <a16:creationId xmlns:a16="http://schemas.microsoft.com/office/drawing/2014/main" id="{A0162D86-473B-A869-5E57-4BA3AB063632}"/>
              </a:ext>
            </a:extLst>
          </p:cNvPr>
          <p:cNvSpPr/>
          <p:nvPr/>
        </p:nvSpPr>
        <p:spPr>
          <a:xfrm>
            <a:off x="0" y="6959058"/>
            <a:ext cx="10801350" cy="851338"/>
          </a:xfrm>
          <a:prstGeom prst="rect">
            <a:avLst/>
          </a:prstGeom>
          <a:solidFill>
            <a:srgbClr val="FC9B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pic>
        <p:nvPicPr>
          <p:cNvPr id="2" name="Picture 4" descr="Proton Therapy png images | PNGWing">
            <a:extLst>
              <a:ext uri="{FF2B5EF4-FFF2-40B4-BE49-F238E27FC236}">
                <a16:creationId xmlns:a16="http://schemas.microsoft.com/office/drawing/2014/main" id="{55AADAF9-8CE9-09B8-916F-FC70271D78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62" b="94180" l="9398" r="89850">
                        <a14:foregroundMark x1="52256" y1="9524" x2="52256" y2="9524"/>
                        <a14:foregroundMark x1="50000" y1="94180" x2="50000" y2="94180"/>
                        <a14:foregroundMark x1="51128" y1="4762" x2="51128" y2="4762"/>
                        <a14:backgroundMark x1="50376" y1="58730" x2="50376" y2="58730"/>
                        <a14:backgroundMark x1="60526" y1="55026" x2="60526" y2="55026"/>
                        <a14:backgroundMark x1="71053" y1="59788" x2="71053" y2="59788"/>
                        <a14:backgroundMark x1="38346" y1="55026" x2="38346" y2="550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62311"/>
            <a:ext cx="1568643" cy="1114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AF78D021-F25A-7338-B2C5-464195D0C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>
                <a:solidFill>
                  <a:srgbClr val="7030A0"/>
                </a:solidFill>
              </a:rPr>
              <a:t>PAPILOMA</a:t>
            </a:r>
          </a:p>
        </p:txBody>
      </p:sp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id="{DA7DB3D1-3E16-D6CD-F721-5477CBBB3E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568643" y="2068140"/>
            <a:ext cx="5638432" cy="2666730"/>
          </a:xfr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2C4B9BB-A436-4F48-E022-97354F6C6C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9288" y="4289204"/>
            <a:ext cx="6067525" cy="2666729"/>
          </a:xfrm>
          <a:prstGeom prst="rect">
            <a:avLst/>
          </a:prstGeom>
        </p:spPr>
      </p:pic>
    </p:spTree>
    <p:extLst>
      <p:ext uri="{BB962C8B-B14F-4D97-AF65-F5344CB8AC3E}">
        <p14:creationId val="35116095"/>
      </p:ext>
    </p:extLst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>
          <a:extLst>
            <a:ext uri="{FF2B5EF4-FFF2-40B4-BE49-F238E27FC236}">
              <a16:creationId xmlns:a16="http://schemas.microsoft.com/office/drawing/2014/main" id="{C5F82D92-4107-0A2C-27A2-4BE402F4EBBB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3" name="15 Rectángulo">
            <a:extLst>
              <a:ext uri="{FF2B5EF4-FFF2-40B4-BE49-F238E27FC236}">
                <a16:creationId xmlns:a16="http://schemas.microsoft.com/office/drawing/2014/main" id="{6992C9D6-E53E-7319-7492-69F104C4F47A}"/>
              </a:ext>
            </a:extLst>
          </p:cNvPr>
          <p:cNvSpPr/>
          <p:nvPr/>
        </p:nvSpPr>
        <p:spPr>
          <a:xfrm rot="5400000">
            <a:off x="-2688124" y="2688128"/>
            <a:ext cx="6952807" cy="1576552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sp>
        <p:nvSpPr>
          <p:cNvPr id="4" name="7 Rectángulo">
            <a:extLst>
              <a:ext uri="{FF2B5EF4-FFF2-40B4-BE49-F238E27FC236}">
                <a16:creationId xmlns:a16="http://schemas.microsoft.com/office/drawing/2014/main" id="{A581405C-5B3F-77E2-1F02-8EE8824348DF}"/>
              </a:ext>
            </a:extLst>
          </p:cNvPr>
          <p:cNvSpPr/>
          <p:nvPr/>
        </p:nvSpPr>
        <p:spPr>
          <a:xfrm>
            <a:off x="0" y="6959058"/>
            <a:ext cx="10801350" cy="851338"/>
          </a:xfrm>
          <a:prstGeom prst="rect">
            <a:avLst/>
          </a:prstGeom>
          <a:solidFill>
            <a:srgbClr val="FC9B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pic>
        <p:nvPicPr>
          <p:cNvPr id="2" name="Picture 4" descr="Proton Therapy png images | PNGWing">
            <a:extLst>
              <a:ext uri="{FF2B5EF4-FFF2-40B4-BE49-F238E27FC236}">
                <a16:creationId xmlns:a16="http://schemas.microsoft.com/office/drawing/2014/main" id="{8C725B60-EDD7-828C-F6C3-515DA6DD88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62" b="94180" l="9398" r="89850">
                        <a14:foregroundMark x1="52256" y1="9524" x2="52256" y2="9524"/>
                        <a14:foregroundMark x1="50000" y1="94180" x2="50000" y2="94180"/>
                        <a14:foregroundMark x1="51128" y1="4762" x2="51128" y2="4762"/>
                        <a14:backgroundMark x1="50376" y1="58730" x2="50376" y2="58730"/>
                        <a14:backgroundMark x1="60526" y1="55026" x2="60526" y2="55026"/>
                        <a14:backgroundMark x1="71053" y1="59788" x2="71053" y2="59788"/>
                        <a14:backgroundMark x1="38346" y1="55026" x2="38346" y2="550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62311"/>
            <a:ext cx="1568643" cy="111456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031963C2-FAE7-F90A-B3FA-D3984DB55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>
                <a:solidFill>
                  <a:srgbClr val="7030A0"/>
                </a:solidFill>
              </a:rPr>
              <a:t>ECTASIA DUCTAL</a:t>
            </a: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2889A1AF-30AB-1C73-1954-D902E9397D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4689" y="1698171"/>
            <a:ext cx="9313863" cy="5302704"/>
          </a:xfrm>
        </p:spPr>
        <p:txBody>
          <a:bodyPr>
            <a:normAutofit fontScale="92500" lnSpcReduction="10000"/>
          </a:bodyPr>
          <a:lstStyle/>
          <a:p>
            <a:r>
              <a:rPr lang="es-ES"/>
              <a:t>2ª causa más frecuente de secreción patológica</a:t>
            </a:r>
          </a:p>
          <a:p>
            <a:r>
              <a:rPr lang="es-ES"/>
              <a:t>Dilatación de ductos mayores &gt; 3mm, subareolar</a:t>
            </a:r>
          </a:p>
          <a:p>
            <a:r>
              <a:rPr lang="es-ES"/>
              <a:t>Lo más frecuente verde oscuro</a:t>
            </a:r>
          </a:p>
          <a:p>
            <a:r>
              <a:rPr lang="es-ES" err="1"/>
              <a:t>Dx: mamo o eco</a:t>
            </a:r>
          </a:p>
          <a:p>
            <a:r>
              <a:rPr lang="es-ES" err="1"/>
              <a:t>Tto: Qx si solo un ducto</a:t>
            </a:r>
          </a:p>
          <a:p>
            <a:endParaRPr lang="es-ES"/>
          </a:p>
          <a:p>
            <a:pPr marL="0" indent="0">
              <a:buNone/>
            </a:pPr>
            <a:r>
              <a:rPr lang="es-ES" sz="4400"/>
              <a:t>         </a:t>
            </a:r>
            <a:r>
              <a:rPr lang="es-ES" sz="4400" b="1">
                <a:solidFill>
                  <a:srgbClr val="7030A0"/>
                </a:solidFill>
                <a:latin typeface="+mj-lt"/>
              </a:rPr>
              <a:t>CAMBIOS FIBROQUÍSTICOS</a:t>
            </a:r>
          </a:p>
          <a:p>
            <a:r>
              <a:rPr lang="es-ES"/>
              <a:t>Más frecuente provocada, multiductal</a:t>
            </a:r>
            <a:endParaRPr lang="es-ES"/>
          </a:p>
          <a:p>
            <a:r>
              <a:rPr lang="es-ES" err="1"/>
              <a:t>Nodularidad a exploración</a:t>
            </a:r>
          </a:p>
          <a:p>
            <a:r>
              <a:rPr lang="es-ES"/>
              <a:t>Verde o serosa</a:t>
            </a:r>
          </a:p>
          <a:p>
            <a:r>
              <a:rPr lang="es-ES" err="1"/>
              <a:t>Dx: mamo y eco</a:t>
            </a:r>
          </a:p>
          <a:p>
            <a:endParaRPr lang="es-ES"/>
          </a:p>
        </p:txBody>
      </p:sp>
    </p:spTree>
    <p:extLst>
      <p:ext uri="{BB962C8B-B14F-4D97-AF65-F5344CB8AC3E}">
        <p14:creationId val="1688563939"/>
      </p:ext>
    </p:extLst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>
          <a:extLst>
            <a:ext uri="{FF2B5EF4-FFF2-40B4-BE49-F238E27FC236}">
              <a16:creationId xmlns:a16="http://schemas.microsoft.com/office/drawing/2014/main" id="{BC21DB82-991F-AB5C-B8ED-0D1C70EFDD02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3" name="15 Rectángulo">
            <a:extLst>
              <a:ext uri="{FF2B5EF4-FFF2-40B4-BE49-F238E27FC236}">
                <a16:creationId xmlns:a16="http://schemas.microsoft.com/office/drawing/2014/main" id="{8EDBDF2D-3D65-6FFA-8DDA-33220F6CEA43}"/>
              </a:ext>
            </a:extLst>
          </p:cNvPr>
          <p:cNvSpPr/>
          <p:nvPr/>
        </p:nvSpPr>
        <p:spPr>
          <a:xfrm rot="5400000">
            <a:off x="-2688124" y="2688128"/>
            <a:ext cx="6952807" cy="1576552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sp>
        <p:nvSpPr>
          <p:cNvPr id="4" name="7 Rectángulo">
            <a:extLst>
              <a:ext uri="{FF2B5EF4-FFF2-40B4-BE49-F238E27FC236}">
                <a16:creationId xmlns:a16="http://schemas.microsoft.com/office/drawing/2014/main" id="{22F7A1BB-3F96-B00B-1D62-C51D1FE04CBF}"/>
              </a:ext>
            </a:extLst>
          </p:cNvPr>
          <p:cNvSpPr/>
          <p:nvPr/>
        </p:nvSpPr>
        <p:spPr>
          <a:xfrm>
            <a:off x="0" y="6959058"/>
            <a:ext cx="10801350" cy="851338"/>
          </a:xfrm>
          <a:prstGeom prst="rect">
            <a:avLst/>
          </a:prstGeom>
          <a:solidFill>
            <a:srgbClr val="FC9B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pic>
        <p:nvPicPr>
          <p:cNvPr id="2" name="Picture 4" descr="Proton Therapy png images | PNGWing">
            <a:extLst>
              <a:ext uri="{FF2B5EF4-FFF2-40B4-BE49-F238E27FC236}">
                <a16:creationId xmlns:a16="http://schemas.microsoft.com/office/drawing/2014/main" id="{F27715DF-C0BC-5892-1B86-B3F7AABF1D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62" b="94180" l="9398" r="89850">
                        <a14:foregroundMark x1="52256" y1="9524" x2="52256" y2="9524"/>
                        <a14:foregroundMark x1="50000" y1="94180" x2="50000" y2="94180"/>
                        <a14:foregroundMark x1="51128" y1="4762" x2="51128" y2="4762"/>
                        <a14:backgroundMark x1="50376" y1="58730" x2="50376" y2="58730"/>
                        <a14:backgroundMark x1="60526" y1="55026" x2="60526" y2="55026"/>
                        <a14:backgroundMark x1="71053" y1="59788" x2="71053" y2="59788"/>
                        <a14:backgroundMark x1="38346" y1="55026" x2="38346" y2="550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62311"/>
            <a:ext cx="1568643" cy="111456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04B356D1-8292-D1F4-F5BD-98F0DADC3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>
                <a:solidFill>
                  <a:srgbClr val="7030A0"/>
                </a:solidFill>
              </a:rPr>
              <a:t>MASTITIS</a:t>
            </a: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CD701680-CCFE-6E88-F07F-929078C2F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4689" y="2068513"/>
            <a:ext cx="9313863" cy="4932362"/>
          </a:xfrm>
        </p:spPr>
        <p:txBody>
          <a:bodyPr>
            <a:normAutofit lnSpcReduction="10000"/>
          </a:bodyPr>
          <a:lstStyle/>
          <a:p>
            <a:r>
              <a:rPr lang="es-ES"/>
              <a:t>Secreción purulenta</a:t>
            </a:r>
          </a:p>
          <a:p>
            <a:r>
              <a:rPr lang="es-ES"/>
              <a:t>Cultivo</a:t>
            </a:r>
          </a:p>
          <a:p>
            <a:r>
              <a:rPr lang="es-ES"/>
              <a:t>Antibiótico o drenaje</a:t>
            </a:r>
          </a:p>
          <a:p>
            <a:pPr marL="0" indent="0">
              <a:buNone/>
            </a:pPr>
            <a:endParaRPr lang="es-ES"/>
          </a:p>
          <a:p>
            <a:pPr marL="0" indent="0">
              <a:buNone/>
            </a:pPr>
            <a:r>
              <a:rPr lang="es-ES" sz="4400" b="1">
                <a:solidFill>
                  <a:srgbClr val="7030A0"/>
                </a:solidFill>
              </a:rPr>
              <a:t>                    </a:t>
            </a:r>
            <a:r>
              <a:rPr lang="es-ES" sz="4400" b="1">
                <a:solidFill>
                  <a:srgbClr val="7030A0"/>
                </a:solidFill>
                <a:latin typeface="+mj-lt"/>
              </a:rPr>
              <a:t> CÁNCER</a:t>
            </a:r>
          </a:p>
          <a:p>
            <a:r>
              <a:rPr lang="es-ES"/>
              <a:t>CDIS</a:t>
            </a:r>
          </a:p>
          <a:p>
            <a:r>
              <a:rPr lang="es-ES"/>
              <a:t>Unilateral, uniorificial, serosanguinolenta</a:t>
            </a:r>
            <a:endParaRPr lang="es-ES"/>
          </a:p>
          <a:p>
            <a:r>
              <a:rPr lang="es-ES"/>
              <a:t>Edad: predictiva de riesgo de cáncer en secreción mamaria sin masa</a:t>
            </a:r>
          </a:p>
          <a:p>
            <a:r>
              <a:rPr lang="es-ES"/>
              <a:t>VARÓN: Suele ser patológia. 40-50% casos cáncer</a:t>
            </a:r>
          </a:p>
          <a:p>
            <a:endParaRPr lang="es-ES"/>
          </a:p>
          <a:p>
            <a:endParaRPr lang="es-ES"/>
          </a:p>
          <a:p>
            <a:endParaRPr lang="es-ES"/>
          </a:p>
        </p:txBody>
      </p:sp>
    </p:spTree>
    <p:extLst>
      <p:ext uri="{BB962C8B-B14F-4D97-AF65-F5344CB8AC3E}">
        <p14:creationId val="635514347"/>
      </p:ext>
    </p:extLst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>
          <a:extLst>
            <a:ext uri="{FF2B5EF4-FFF2-40B4-BE49-F238E27FC236}">
              <a16:creationId xmlns:a16="http://schemas.microsoft.com/office/drawing/2014/main" id="{F544EB99-AD91-2907-0DE3-6C3A9A234849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3" name="15 Rectángulo">
            <a:extLst>
              <a:ext uri="{FF2B5EF4-FFF2-40B4-BE49-F238E27FC236}">
                <a16:creationId xmlns:a16="http://schemas.microsoft.com/office/drawing/2014/main" id="{335015EF-728F-B00B-FD4F-27B2F306ECC4}"/>
              </a:ext>
            </a:extLst>
          </p:cNvPr>
          <p:cNvSpPr/>
          <p:nvPr/>
        </p:nvSpPr>
        <p:spPr>
          <a:xfrm rot="5400000">
            <a:off x="-2688124" y="2688128"/>
            <a:ext cx="6952807" cy="1576552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sp>
        <p:nvSpPr>
          <p:cNvPr id="4" name="7 Rectángulo">
            <a:extLst>
              <a:ext uri="{FF2B5EF4-FFF2-40B4-BE49-F238E27FC236}">
                <a16:creationId xmlns:a16="http://schemas.microsoft.com/office/drawing/2014/main" id="{202135BC-D04E-4335-8A4A-A91571BC0E49}"/>
              </a:ext>
            </a:extLst>
          </p:cNvPr>
          <p:cNvSpPr/>
          <p:nvPr/>
        </p:nvSpPr>
        <p:spPr>
          <a:xfrm>
            <a:off x="0" y="6959058"/>
            <a:ext cx="10801350" cy="851338"/>
          </a:xfrm>
          <a:prstGeom prst="rect">
            <a:avLst/>
          </a:prstGeom>
          <a:solidFill>
            <a:srgbClr val="FC9B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pic>
        <p:nvPicPr>
          <p:cNvPr id="2" name="Picture 4" descr="Proton Therapy png images | PNGWing">
            <a:extLst>
              <a:ext uri="{FF2B5EF4-FFF2-40B4-BE49-F238E27FC236}">
                <a16:creationId xmlns:a16="http://schemas.microsoft.com/office/drawing/2014/main" id="{2AC1E49D-4BD7-FAE9-57B3-1D1548A841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62" b="94180" l="9398" r="89850">
                        <a14:foregroundMark x1="52256" y1="9524" x2="52256" y2="9524"/>
                        <a14:foregroundMark x1="50000" y1="94180" x2="50000" y2="94180"/>
                        <a14:foregroundMark x1="51128" y1="4762" x2="51128" y2="4762"/>
                        <a14:backgroundMark x1="50376" y1="58730" x2="50376" y2="58730"/>
                        <a14:backgroundMark x1="60526" y1="55026" x2="60526" y2="55026"/>
                        <a14:backgroundMark x1="71053" y1="59788" x2="71053" y2="59788"/>
                        <a14:backgroundMark x1="38346" y1="55026" x2="38346" y2="550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62311"/>
            <a:ext cx="1568643" cy="111456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14BF53DF-88D2-818D-C089-CE8EA5E32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>
                <a:solidFill>
                  <a:srgbClr val="7030A0"/>
                </a:solidFill>
              </a:rPr>
              <a:t>SECRECCIÓN PATOLÓGICA</a:t>
            </a: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D831D2E8-F25C-EDB1-D2EF-7DFC58438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4689" y="2068513"/>
            <a:ext cx="9313863" cy="4932362"/>
          </a:xfrm>
        </p:spPr>
        <p:txBody>
          <a:bodyPr>
            <a:normAutofit lnSpcReduction="10000"/>
          </a:bodyPr>
          <a:lstStyle/>
          <a:p>
            <a:pPr>
              <a:buFontTx/>
              <a:buChar char="-"/>
            </a:pPr>
            <a:endParaRPr lang="es-ES"/>
          </a:p>
          <a:p>
            <a:pPr>
              <a:buFontTx/>
              <a:buChar char="-"/>
            </a:pPr>
            <a:endParaRPr lang="es-ES"/>
          </a:p>
          <a:p>
            <a:pPr>
              <a:buFontTx/>
              <a:buChar char="-"/>
            </a:pPr>
            <a:endParaRPr lang="es-ES"/>
          </a:p>
          <a:p>
            <a:pPr>
              <a:buFontTx/>
              <a:buChar char="-"/>
            </a:pPr>
            <a:endParaRPr lang="es-ES"/>
          </a:p>
          <a:p>
            <a:pPr>
              <a:buFontTx/>
              <a:buChar char="-"/>
            </a:pPr>
            <a:endParaRPr lang="es-ES"/>
          </a:p>
          <a:p>
            <a:pPr>
              <a:buFontTx/>
              <a:buChar char="-"/>
            </a:pPr>
            <a:endParaRPr lang="es-ES"/>
          </a:p>
          <a:p>
            <a:pPr>
              <a:buFontTx/>
              <a:buChar char="-"/>
            </a:pPr>
            <a:r>
              <a:rPr lang="es-ES"/>
              <a:t>Secreción uniductal serosa o sanguinolenta</a:t>
            </a:r>
          </a:p>
          <a:p>
            <a:pPr>
              <a:buFontTx/>
              <a:buChar char="-"/>
            </a:pPr>
            <a:r>
              <a:rPr lang="es-ES"/>
              <a:t>Masa palpable o signos sospechosos</a:t>
            </a:r>
          </a:p>
          <a:p>
            <a:pPr>
              <a:buFontTx/>
              <a:buChar char="-"/>
            </a:pPr>
            <a:r>
              <a:rPr lang="es-ES"/>
              <a:t>Postmenopáusicas</a:t>
            </a:r>
          </a:p>
          <a:p>
            <a:pPr>
              <a:buFontTx/>
              <a:buChar char="-"/>
            </a:pPr>
            <a:r>
              <a:rPr lang="es-ES"/>
              <a:t>Fallo en el manejo inicial o recurrencia</a:t>
            </a:r>
          </a:p>
        </p:txBody>
      </p:sp>
      <p:sp>
        <p:nvSpPr>
          <p:cNvPr id="6" name="Bocadillo: ovalado 5">
            <a:extLst>
              <a:ext uri="{FF2B5EF4-FFF2-40B4-BE49-F238E27FC236}">
                <a16:creationId xmlns:a16="http://schemas.microsoft.com/office/drawing/2014/main" id="{82AA365A-6705-EB3B-59DE-63337AD41B32}"/>
              </a:ext>
            </a:extLst>
          </p:cNvPr>
          <p:cNvSpPr/>
          <p:nvPr/>
        </p:nvSpPr>
        <p:spPr>
          <a:xfrm>
            <a:off x="1813405" y="1916113"/>
            <a:ext cx="5990999" cy="2337806"/>
          </a:xfrm>
          <a:prstGeom prst="wedgeEllipseCallout">
            <a:avLst>
              <a:gd name="adj1" fmla="val 57218"/>
              <a:gd name="adj2" fmla="val 34005"/>
            </a:avLst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r>
              <a:rPr lang="es-ES" sz="4000"/>
              <a:t>REMITIR A LA  UNIDAD DE MAMA!!!</a:t>
            </a:r>
          </a:p>
        </p:txBody>
      </p:sp>
      <p:pic>
        <p:nvPicPr>
          <p:cNvPr id="10" name="Imagen 9" descr="Una caricatura de una mujer&#10;&#10;El contenido generado por IA puede ser incorrecto.">
            <a:extLst>
              <a:ext uri="{FF2B5EF4-FFF2-40B4-BE49-F238E27FC236}">
                <a16:creationId xmlns:a16="http://schemas.microsoft.com/office/drawing/2014/main" id="{CAD62AAE-8053-697F-18A3-E3F5225ED5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4245" y="2105462"/>
            <a:ext cx="2495515" cy="4851505"/>
          </a:xfrm>
          <a:prstGeom prst="rect">
            <a:avLst/>
          </a:prstGeom>
        </p:spPr>
      </p:pic>
    </p:spTree>
    <p:extLst>
      <p:ext uri="{BB962C8B-B14F-4D97-AF65-F5344CB8AC3E}">
        <p14:creationId val="4006646737"/>
      </p:ext>
    </p:extLst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>
          <a:extLst>
            <a:ext uri="{FF2B5EF4-FFF2-40B4-BE49-F238E27FC236}">
              <a16:creationId xmlns:a16="http://schemas.microsoft.com/office/drawing/2014/main" id="{4143BFE2-48EA-9905-6797-5A8A24FBF301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3" name="15 Rectángulo">
            <a:extLst>
              <a:ext uri="{FF2B5EF4-FFF2-40B4-BE49-F238E27FC236}">
                <a16:creationId xmlns:a16="http://schemas.microsoft.com/office/drawing/2014/main" id="{CA51ECB2-0DBA-8204-8494-0E6681DEF952}"/>
              </a:ext>
            </a:extLst>
          </p:cNvPr>
          <p:cNvSpPr/>
          <p:nvPr/>
        </p:nvSpPr>
        <p:spPr>
          <a:xfrm rot="5400000">
            <a:off x="-2688124" y="2688128"/>
            <a:ext cx="6952807" cy="1576552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sp>
        <p:nvSpPr>
          <p:cNvPr id="4" name="7 Rectángulo">
            <a:extLst>
              <a:ext uri="{FF2B5EF4-FFF2-40B4-BE49-F238E27FC236}">
                <a16:creationId xmlns:a16="http://schemas.microsoft.com/office/drawing/2014/main" id="{DB577E7F-C853-E9F0-62B2-F2E5D453800E}"/>
              </a:ext>
            </a:extLst>
          </p:cNvPr>
          <p:cNvSpPr/>
          <p:nvPr/>
        </p:nvSpPr>
        <p:spPr>
          <a:xfrm>
            <a:off x="0" y="6959058"/>
            <a:ext cx="10801350" cy="851338"/>
          </a:xfrm>
          <a:prstGeom prst="rect">
            <a:avLst/>
          </a:prstGeom>
          <a:solidFill>
            <a:srgbClr val="FC9B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pic>
        <p:nvPicPr>
          <p:cNvPr id="2" name="Picture 4" descr="Proton Therapy png images | PNGWing">
            <a:extLst>
              <a:ext uri="{FF2B5EF4-FFF2-40B4-BE49-F238E27FC236}">
                <a16:creationId xmlns:a16="http://schemas.microsoft.com/office/drawing/2014/main" id="{C5926803-2089-32F1-6263-EBC0F7990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62" b="94180" l="9398" r="89850">
                        <a14:foregroundMark x1="52256" y1="9524" x2="52256" y2="9524"/>
                        <a14:foregroundMark x1="50000" y1="94180" x2="50000" y2="94180"/>
                        <a14:foregroundMark x1="51128" y1="4762" x2="51128" y2="4762"/>
                        <a14:backgroundMark x1="50376" y1="58730" x2="50376" y2="58730"/>
                        <a14:backgroundMark x1="60526" y1="55026" x2="60526" y2="55026"/>
                        <a14:backgroundMark x1="71053" y1="59788" x2="71053" y2="59788"/>
                        <a14:backgroundMark x1="38346" y1="55026" x2="38346" y2="550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62311"/>
            <a:ext cx="1568643" cy="111456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5D0B040A-80DA-0D0D-C75E-F89FB02A7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1069" y="414338"/>
            <a:ext cx="9313863" cy="1501775"/>
          </a:xfrm>
        </p:spPr>
        <p:txBody>
          <a:bodyPr/>
          <a:lstStyle/>
          <a:p>
            <a:pPr algn="ctr"/>
            <a:r>
              <a:rPr lang="es-ES" b="1">
                <a:solidFill>
                  <a:srgbClr val="7030A0"/>
                </a:solidFill>
              </a:rPr>
              <a:t>SECRECIÓN PATOLÓGICA: TRATAMIENTO</a:t>
            </a: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17873B38-DF21-E77C-C6ED-8076E25D4C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2045" y="2068513"/>
            <a:ext cx="9313863" cy="4932362"/>
          </a:xfrm>
        </p:spPr>
        <p:txBody>
          <a:bodyPr/>
          <a:lstStyle/>
          <a:p>
            <a:r>
              <a:rPr lang="es-ES"/>
              <a:t>Control evolutivo</a:t>
            </a:r>
          </a:p>
          <a:p>
            <a:r>
              <a:rPr lang="es-ES"/>
              <a:t>Tratamiento médico</a:t>
            </a:r>
          </a:p>
          <a:p>
            <a:r>
              <a:rPr lang="es-ES"/>
              <a:t>Intervencionismo por imagen</a:t>
            </a:r>
          </a:p>
          <a:p>
            <a:r>
              <a:rPr lang="es-ES"/>
              <a:t>Tratamiento quirúrgico</a:t>
            </a:r>
          </a:p>
        </p:txBody>
      </p:sp>
    </p:spTree>
    <p:extLst>
      <p:ext uri="{BB962C8B-B14F-4D97-AF65-F5344CB8AC3E}">
        <p14:creationId val="2446915634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6.0.36"/>
  <p:tag name="AS_OS" val="Microsoft Windows NT 10.0.20348.0"/>
  <p:tag name="AS_RELEASE_DATE" val="2024.11.14"/>
  <p:tag name="AS_TITLE" val="Aspose.Slides for .NET6"/>
  <p:tag name="AS_VERSION" val="24.11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174</Paragraphs>
  <Slides>27</Slides>
  <Notes>1</Notes>
  <TotalTime>1</TotalTime>
  <HiddenSlides>0</HiddenSlides>
  <MMClips>1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baseType="lpstr" size="35">
      <vt:lpstr>Arial</vt:lpstr>
      <vt:lpstr>Calibri</vt:lpstr>
      <vt:lpstr>Calibri Light</vt:lpstr>
      <vt:lpstr>MS PGothic</vt:lpstr>
      <vt:lpstr>Comic Sans MS</vt:lpstr>
      <vt:lpstr>Helvetica</vt:lpstr>
      <vt:lpstr>Times New Roman</vt:lpstr>
      <vt:lpstr>Office Theme</vt:lpstr>
      <vt:lpstr>SECRECIÓN MAMARIA</vt:lpstr>
      <vt:lpstr>INTRODUCCIÓN</vt:lpstr>
      <vt:lpstr>OBJETIVO</vt:lpstr>
      <vt:lpstr>HISTORIA CLÍNICA</vt:lpstr>
      <vt:lpstr>CARACTERÍSTICAS</vt:lpstr>
      <vt:lpstr>CARACTERÍSTICAS</vt:lpstr>
      <vt:lpstr>CARACTERÍSTICAS</vt:lpstr>
      <vt:lpstr>EXPLORACIÓN FÍSICA</vt:lpstr>
      <vt:lpstr>EXPLORACIÓN FÍSICA</vt:lpstr>
      <vt:lpstr>CLASIFICACIÓN</vt:lpstr>
      <vt:lpstr>CLASIFICACIÓN</vt:lpstr>
      <vt:lpstr>ORIGEN SISTÉMICO: GALACTORREA</vt:lpstr>
      <vt:lpstr>FÁRMACOS Y GALACTORREA</vt:lpstr>
      <vt:lpstr>OTROS INDUCTORES DE GALACTORREA</vt:lpstr>
      <vt:lpstr> TRATAMIENTO GALACTORREA</vt:lpstr>
      <vt:lpstr>SECRECCIÓN PATOLÓGICA</vt:lpstr>
      <vt:lpstr>SECRECIÓN PATOLÓGICA: MANEJO</vt:lpstr>
      <vt:lpstr>SECRECIÓN PATOLÓGICA: MANEJO</vt:lpstr>
      <vt:lpstr>SECRECIÓN PATOLÓGICA: MANEJO</vt:lpstr>
      <vt:lpstr>SECRECIÓN PATOLÓGICA: MANEJO</vt:lpstr>
      <vt:lpstr>SECRECIÓN PATOLÓGICA: MANEJO</vt:lpstr>
      <vt:lpstr>PAPILOMA</vt:lpstr>
      <vt:lpstr>PAPILOMA</vt:lpstr>
      <vt:lpstr>ECTASIA DUCTAL</vt:lpstr>
      <vt:lpstr>MASTITIS</vt:lpstr>
      <vt:lpstr>SECRECCIÓN PATOLÓGICA</vt:lpstr>
      <vt:lpstr>SECRECIÓN PATOLÓGICA: TRATAMIENTO</vt:lpstr>
    </vt:vector>
  </TitlesOfParts>
  <LinksUpToDate>0</LinksUpToDate>
  <SharedDoc>0</SharedDoc>
  <HyperlinksChanged>0</HyperlinksChanged>
  <Application>Aspose.Slides for .NET</Application>
  <AppVersion>24.1100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2025-02-17T08:26:53.969</cp:lastPrinted>
  <dcterms:created xsi:type="dcterms:W3CDTF">2025-02-17T16:26:53Z</dcterms:created>
  <dcterms:modified xsi:type="dcterms:W3CDTF">2025-02-17T16:26:55Z</dcterms:modified>
</cp:coreProperties>
</file>