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ppt" ContentType="application/vnd.ms-powerpoint"/>
  <Default Extension="pptx" ContentType="application/vnd.openxmlformats-officedocument.presentationml.presentation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0799763" cy="77724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s-ES" sz="4400" b="0" strike="noStrike" spc="-1">
                <a:solidFill>
                  <a:srgbClr val="000000"/>
                </a:solidFill>
                <a:latin typeface="Arial"/>
              </a:rPr>
              <a:t>Pulse para desplazar la diapositiva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Pulse para editar el formato de las notas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&lt;cabecera&gt;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&lt;fecha/hora&gt;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4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3A1BBA02-51D0-46CE-B2E6-01EB9FC5461D}" type="slidenum"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‹Nº›</a:t>
            </a:fld>
            <a:endParaRPr lang="es-ES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539640" y="1818720"/>
            <a:ext cx="971928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971928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4743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5520240" y="1818720"/>
            <a:ext cx="4743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539640" y="309960"/>
            <a:ext cx="9714240" cy="5992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5520240" y="1818720"/>
            <a:ext cx="4743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539640" y="41731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474300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5202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5520240" y="41731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55202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539640" y="4173120"/>
            <a:ext cx="97192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97192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39640" y="4173120"/>
            <a:ext cx="97192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5520240" y="18187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539640" y="41731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5520240" y="4173120"/>
            <a:ext cx="474300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539640" y="18187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3826080" y="18187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7112160" y="18187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539640" y="41731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/>
          </p:nvPr>
        </p:nvSpPr>
        <p:spPr>
          <a:xfrm>
            <a:off x="3826080" y="41731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/>
          </p:nvPr>
        </p:nvSpPr>
        <p:spPr>
          <a:xfrm>
            <a:off x="7112160" y="4173120"/>
            <a:ext cx="3129480" cy="21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5 Rectángulo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9" name="7 Rectángulo"/>
          <p:cNvSpPr/>
          <p:nvPr/>
        </p:nvSpPr>
        <p:spPr>
          <a:xfrm>
            <a:off x="-1440" y="6743880"/>
            <a:ext cx="10795680" cy="102312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CuadroTexto 1"/>
          <p:cNvSpPr/>
          <p:nvPr/>
        </p:nvSpPr>
        <p:spPr>
          <a:xfrm>
            <a:off x="-164880" y="6928200"/>
            <a:ext cx="10795680" cy="699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s-ES" sz="2000" b="1" strike="noStrike" spc="-1">
                <a:solidFill>
                  <a:schemeClr val="lt1"/>
                </a:solidFill>
                <a:latin typeface="Arial"/>
              </a:rPr>
              <a:t>IV CURSO ACTUALIZACIÓN 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s-ES" sz="2000" b="1" strike="noStrike" spc="-1">
                <a:solidFill>
                  <a:schemeClr val="lt1"/>
                </a:solidFill>
                <a:latin typeface="Arial"/>
              </a:rPr>
              <a:t>en senología y patología mamaria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Imagen 110"/>
          <p:cNvPicPr/>
          <p:nvPr/>
        </p:nvPicPr>
        <p:blipFill>
          <a:blip r:embed="rId14"/>
          <a:srcRect l="23293" t="5958" r="72109" b="83801"/>
          <a:stretch/>
        </p:blipFill>
        <p:spPr>
          <a:xfrm>
            <a:off x="7994880" y="6833880"/>
            <a:ext cx="672120" cy="845640"/>
          </a:xfrm>
          <a:prstGeom prst="rect">
            <a:avLst/>
          </a:prstGeom>
          <a:ln w="0">
            <a:noFill/>
          </a:ln>
        </p:spPr>
      </p:pic>
      <p:pic>
        <p:nvPicPr>
          <p:cNvPr id="4" name="Picture 4" descr="SISTEMA SANITARIO GALLEGO - Rehabilitación CHUVI"/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745640" y="6901920"/>
            <a:ext cx="699120" cy="699120"/>
          </a:xfrm>
          <a:prstGeom prst="rect">
            <a:avLst/>
          </a:prstGeom>
          <a:ln w="0">
            <a:noFill/>
          </a:ln>
        </p:spPr>
      </p:pic>
      <p:pic>
        <p:nvPicPr>
          <p:cNvPr id="5" name="Picture 4" descr="Proton Therapy png images | PNGWing"/>
          <p:cNvPicPr/>
          <p:nvPr/>
        </p:nvPicPr>
        <p:blipFill>
          <a:blip r:embed="rId17"/>
          <a:stretch/>
        </p:blipFill>
        <p:spPr>
          <a:xfrm>
            <a:off x="0" y="262440"/>
            <a:ext cx="1562760" cy="11088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39640" y="309960"/>
            <a:ext cx="9714240" cy="129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39640" y="1818720"/>
            <a:ext cx="9719280" cy="450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oleObject" Target="../embeddings/Microsoft_PowerPoint_97-2003_Presentation.ppt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70FD8-14B8-F2B4-3940-C6BD1E793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3" name="Objeto 2">
            <a:hlinkClick r:id="" action="ppaction://ole?verb=0"/>
            <a:extLst>
              <a:ext uri="{FF2B5EF4-FFF2-40B4-BE49-F238E27FC236}">
                <a16:creationId xmlns:a16="http://schemas.microsoft.com/office/drawing/2014/main" id="{6BFEECA7-7065-BEDC-CD1C-F45978A63F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8548565"/>
              </p:ext>
            </p:extLst>
          </p:nvPr>
        </p:nvGraphicFramePr>
        <p:xfrm>
          <a:off x="92075" y="92075"/>
          <a:ext cx="5400675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5401123" imgH="3886340" progId="PowerPoint.Show.12">
                  <p:embed/>
                </p:oleObj>
              </mc:Choice>
              <mc:Fallback>
                <p:oleObj name="Presentation" r:id="rId2" imgW="5401123" imgH="388634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5400675" cy="3886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>
            <a:hlinkClick r:id="" action="ppaction://ole?verb=0"/>
            <a:extLst>
              <a:ext uri="{FF2B5EF4-FFF2-40B4-BE49-F238E27FC236}">
                <a16:creationId xmlns:a16="http://schemas.microsoft.com/office/drawing/2014/main" id="{DBC255EA-2718-B64D-CF4A-0EFCFBD11E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565765"/>
              </p:ext>
            </p:extLst>
          </p:nvPr>
        </p:nvGraphicFramePr>
        <p:xfrm>
          <a:off x="0" y="0"/>
          <a:ext cx="10549719" cy="6687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4" imgW="4571981" imgH="3429123" progId="PowerPoint.Show.8">
                  <p:embed/>
                </p:oleObj>
              </mc:Choice>
              <mc:Fallback>
                <p:oleObj name="Presentation" r:id="rId4" imgW="4571981" imgH="3429123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0549719" cy="6687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2882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15 Rectángulo 10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6" name="7 Rectángulo 10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67" name="Título 10"/>
          <p:cNvSpPr/>
          <p:nvPr/>
        </p:nvSpPr>
        <p:spPr>
          <a:xfrm>
            <a:off x="539640" y="-1080000"/>
            <a:ext cx="10256040" cy="233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							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Cáncer MAMA Y ATENCIÓN PRIMARIA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Imagen 67"/>
          <p:cNvPicPr/>
          <p:nvPr/>
        </p:nvPicPr>
        <p:blipFill>
          <a:blip r:embed="rId2"/>
          <a:stretch/>
        </p:blipFill>
        <p:spPr>
          <a:xfrm>
            <a:off x="7739640" y="3240000"/>
            <a:ext cx="3056040" cy="1717200"/>
          </a:xfrm>
          <a:prstGeom prst="rect">
            <a:avLst/>
          </a:prstGeom>
          <a:ln w="0">
            <a:noFill/>
          </a:ln>
        </p:spPr>
      </p:pic>
      <p:pic>
        <p:nvPicPr>
          <p:cNvPr id="69" name="Imagen 68"/>
          <p:cNvPicPr/>
          <p:nvPr/>
        </p:nvPicPr>
        <p:blipFill>
          <a:blip r:embed="rId3"/>
          <a:stretch/>
        </p:blipFill>
        <p:spPr>
          <a:xfrm>
            <a:off x="7740000" y="1260000"/>
            <a:ext cx="2568960" cy="1387800"/>
          </a:xfrm>
          <a:prstGeom prst="rect">
            <a:avLst/>
          </a:prstGeom>
          <a:ln w="0">
            <a:noFill/>
          </a:ln>
        </p:spPr>
      </p:pic>
      <p:sp>
        <p:nvSpPr>
          <p:cNvPr id="70" name="Rectángulo 69"/>
          <p:cNvSpPr/>
          <p:nvPr/>
        </p:nvSpPr>
        <p:spPr>
          <a:xfrm>
            <a:off x="1980000" y="2340000"/>
            <a:ext cx="7736040" cy="366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</a:rPr>
              <a:t>DIAGNOSTICO: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-Detectar  síntomas sospechosos</a:t>
            </a: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-Fomentar la participación en el PGDPCM</a:t>
            </a: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-Identificar mujeres de riesgo familiar</a:t>
            </a: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</a:rPr>
              <a:t>TRATAMIENTO: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-Complicaciones de los tratamientos</a:t>
            </a: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-Salud emocional</a:t>
            </a: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</a:rPr>
              <a:t>SEGUIMIENTO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-De cáncer mama dado de alta</a:t>
            </a: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-De pacientes moderado riesgo familiar</a:t>
            </a: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-Imagen corporal </a:t>
            </a: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ángulo 70"/>
          <p:cNvSpPr/>
          <p:nvPr/>
        </p:nvSpPr>
        <p:spPr>
          <a:xfrm>
            <a:off x="5000760" y="1513440"/>
            <a:ext cx="5795640" cy="458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Microsoft YaHei"/>
              </a:rPr>
              <a:t>		CANLES UPM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Microsoft YaHei"/>
              </a:rPr>
              <a:t>E-INTERCONSULTA: </a:t>
            </a:r>
            <a:r>
              <a:rPr lang="es-ES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V</a:t>
            </a: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Microsoft YaHei"/>
              </a:rPr>
              <a:t>aloraciones no presenciales de pacientes: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-Cambio de planteamiento en pacientes seguidos UPM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  <a:ea typeface="Microsoft YaHei"/>
              </a:rPr>
              <a:t>-Necesidad valoración conjunta Primaria -UPM de pruebas, situaciones clínicas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15 Rectángulo 11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3" name="Imagen 72"/>
          <p:cNvPicPr/>
          <p:nvPr/>
        </p:nvPicPr>
        <p:blipFill>
          <a:blip r:embed="rId2"/>
          <a:stretch/>
        </p:blipFill>
        <p:spPr>
          <a:xfrm>
            <a:off x="5689080" y="5925600"/>
            <a:ext cx="1256040" cy="1256040"/>
          </a:xfrm>
          <a:prstGeom prst="rect">
            <a:avLst/>
          </a:prstGeom>
          <a:ln w="0">
            <a:noFill/>
          </a:ln>
        </p:spPr>
      </p:pic>
      <p:sp>
        <p:nvSpPr>
          <p:cNvPr id="74" name="7 Rectángulo 11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5" name="Título 4"/>
          <p:cNvSpPr/>
          <p:nvPr/>
        </p:nvSpPr>
        <p:spPr>
          <a:xfrm>
            <a:off x="720000" y="180000"/>
            <a:ext cx="10255680" cy="143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 ATENCIÓN PRIMARIA y Unidad de mama 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6" name="Imagen 75"/>
          <p:cNvPicPr/>
          <p:nvPr/>
        </p:nvPicPr>
        <p:blipFill>
          <a:blip r:embed="rId3"/>
          <a:stretch/>
        </p:blipFill>
        <p:spPr>
          <a:xfrm>
            <a:off x="1596600" y="1440000"/>
            <a:ext cx="3072240" cy="4234680"/>
          </a:xfrm>
          <a:prstGeom prst="rect">
            <a:avLst/>
          </a:prstGeom>
          <a:ln w="0">
            <a:noFill/>
          </a:ln>
        </p:spPr>
      </p:pic>
      <p:pic>
        <p:nvPicPr>
          <p:cNvPr id="77" name="Imagen 76"/>
          <p:cNvPicPr/>
          <p:nvPr/>
        </p:nvPicPr>
        <p:blipFill>
          <a:blip r:embed="rId4"/>
          <a:stretch/>
        </p:blipFill>
        <p:spPr>
          <a:xfrm>
            <a:off x="6855120" y="2566440"/>
            <a:ext cx="1459440" cy="991080"/>
          </a:xfrm>
          <a:prstGeom prst="rect">
            <a:avLst/>
          </a:prstGeom>
          <a:ln w="0">
            <a:noFill/>
          </a:ln>
        </p:spPr>
      </p:pic>
      <p:sp>
        <p:nvSpPr>
          <p:cNvPr id="78" name="Rectángulo 77"/>
          <p:cNvSpPr/>
          <p:nvPr/>
        </p:nvSpPr>
        <p:spPr>
          <a:xfrm>
            <a:off x="6944400" y="6347160"/>
            <a:ext cx="4677840" cy="793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Microsoft YaHei"/>
              </a:rPr>
              <a:t>secretaria.mama.vigo@sergas.es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Microsoft YaHei"/>
              </a:rPr>
              <a:t>rosa.mallo,alonso@sergas.es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15 Rectángulo 15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0" name="7 Rectángulo 16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1" name="Rectángulo 80"/>
          <p:cNvSpPr/>
          <p:nvPr/>
        </p:nvSpPr>
        <p:spPr>
          <a:xfrm>
            <a:off x="1666800" y="969120"/>
            <a:ext cx="8870040" cy="959400"/>
          </a:xfrm>
          <a:prstGeom prst="rect">
            <a:avLst/>
          </a:prstGeom>
          <a:solidFill>
            <a:srgbClr val="DCE6F2"/>
          </a:solidFill>
          <a:ln w="12600" cap="sq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Rectángulo 81"/>
          <p:cNvSpPr/>
          <p:nvPr/>
        </p:nvSpPr>
        <p:spPr>
          <a:xfrm>
            <a:off x="1576440" y="-943560"/>
            <a:ext cx="2138760" cy="213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Rectángulo 82"/>
          <p:cNvSpPr/>
          <p:nvPr/>
        </p:nvSpPr>
        <p:spPr>
          <a:xfrm>
            <a:off x="1576440" y="-943560"/>
            <a:ext cx="2138760" cy="213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Rectángulo 83"/>
          <p:cNvSpPr/>
          <p:nvPr/>
        </p:nvSpPr>
        <p:spPr>
          <a:xfrm>
            <a:off x="2160000" y="180000"/>
            <a:ext cx="5073120" cy="69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Rectángulo: esquinas redondeadas 84"/>
          <p:cNvSpPr/>
          <p:nvPr/>
        </p:nvSpPr>
        <p:spPr>
          <a:xfrm>
            <a:off x="1676880" y="111564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Atención Primaria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Rectángulo: esquinas redondeadas 85"/>
          <p:cNvSpPr/>
          <p:nvPr/>
        </p:nvSpPr>
        <p:spPr>
          <a:xfrm>
            <a:off x="4104000" y="111600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PGDPCM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Rectángulo: esquinas redondeadas 86"/>
          <p:cNvSpPr/>
          <p:nvPr/>
        </p:nvSpPr>
        <p:spPr>
          <a:xfrm>
            <a:off x="6383520" y="119268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A, Hospitalaria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1600" b="0" strike="noStrike" spc="-1">
                <a:solidFill>
                  <a:srgbClr val="FFFFFF"/>
                </a:solidFill>
                <a:latin typeface="Calibri"/>
              </a:rPr>
              <a:t>(excepto URG y UPM</a:t>
            </a: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)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Elipse 87"/>
          <p:cNvSpPr/>
          <p:nvPr/>
        </p:nvSpPr>
        <p:spPr>
          <a:xfrm>
            <a:off x="1411920" y="595080"/>
            <a:ext cx="2718000" cy="3704400"/>
          </a:xfrm>
          <a:prstGeom prst="ellipse">
            <a:avLst/>
          </a:prstGeom>
          <a:noFill/>
          <a:ln w="76320" cap="sq">
            <a:solidFill>
              <a:srgbClr val="FF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Título 14"/>
          <p:cNvSpPr/>
          <p:nvPr/>
        </p:nvSpPr>
        <p:spPr>
          <a:xfrm>
            <a:off x="301680" y="-360000"/>
            <a:ext cx="905400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1800" b="1" strike="noStrike" cap="small" spc="-1">
                <a:solidFill>
                  <a:srgbClr val="F44798"/>
                </a:solidFill>
                <a:latin typeface="Calibri Light"/>
              </a:rPr>
              <a:t>PACIENTES DERIVADOS  A LA UNIDAD PATOLOGÍA DE MAMA (upm)  2023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90" name="Tabla 89"/>
          <p:cNvGraphicFramePr/>
          <p:nvPr/>
        </p:nvGraphicFramePr>
        <p:xfrm>
          <a:off x="3866400" y="4673160"/>
          <a:ext cx="4569120" cy="767160"/>
        </p:xfrm>
        <a:graphic>
          <a:graphicData uri="http://schemas.openxmlformats.org/drawingml/2006/table">
            <a:tbl>
              <a:tblPr/>
              <a:tblGrid>
                <a:gridCol w="236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716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  <a:ea typeface="ＭＳ Ｐゴシック"/>
                        </a:rPr>
                        <a:t>Año 2023 UPM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  <a:ea typeface="ＭＳ Ｐゴシック"/>
                        </a:rPr>
                        <a:t>10.916 acientes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1" name="Rectángulo: esquinas redondeadas 90"/>
          <p:cNvSpPr/>
          <p:nvPr/>
        </p:nvSpPr>
        <p:spPr>
          <a:xfrm>
            <a:off x="1814400" y="288144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4.654 pacientes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42,6 %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Rectángulo: esquinas redondeadas 91"/>
          <p:cNvSpPr/>
          <p:nvPr/>
        </p:nvSpPr>
        <p:spPr>
          <a:xfrm>
            <a:off x="8708760" y="1136160"/>
            <a:ext cx="182808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URG 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Rectángulo: esquinas redondeadas 92"/>
          <p:cNvSpPr/>
          <p:nvPr/>
        </p:nvSpPr>
        <p:spPr>
          <a:xfrm>
            <a:off x="4490280" y="2880000"/>
            <a:ext cx="1391040" cy="63864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859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Rectángulo: esquinas redondeadas 93"/>
          <p:cNvSpPr/>
          <p:nvPr/>
        </p:nvSpPr>
        <p:spPr>
          <a:xfrm>
            <a:off x="8965080" y="2880000"/>
            <a:ext cx="1391040" cy="63864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135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Rectángulo: esquinas redondeadas 94"/>
          <p:cNvSpPr/>
          <p:nvPr/>
        </p:nvSpPr>
        <p:spPr>
          <a:xfrm>
            <a:off x="6481080" y="2880000"/>
            <a:ext cx="1391040" cy="638640"/>
          </a:xfrm>
          <a:prstGeom prst="roundRect">
            <a:avLst>
              <a:gd name="adj" fmla="val 16667"/>
            </a:avLst>
          </a:prstGeom>
          <a:solidFill>
            <a:srgbClr val="729FCF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1547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Rectángulo 95"/>
          <p:cNvSpPr/>
          <p:nvPr/>
        </p:nvSpPr>
        <p:spPr>
          <a:xfrm>
            <a:off x="6480000" y="6480000"/>
            <a:ext cx="4398480" cy="475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61 pacientes vinieron de otro centro</a:t>
            </a:r>
          </a:p>
        </p:txBody>
      </p:sp>
      <p:sp>
        <p:nvSpPr>
          <p:cNvPr id="97" name="Flecha: hacia abajo 96"/>
          <p:cNvSpPr/>
          <p:nvPr/>
        </p:nvSpPr>
        <p:spPr>
          <a:xfrm>
            <a:off x="2660760" y="2133000"/>
            <a:ext cx="356040" cy="584640"/>
          </a:xfrm>
          <a:prstGeom prst="downArrow">
            <a:avLst>
              <a:gd name="adj1" fmla="val 50000"/>
              <a:gd name="adj2" fmla="val 40891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Flecha: hacia abajo 97"/>
          <p:cNvSpPr/>
          <p:nvPr/>
        </p:nvSpPr>
        <p:spPr>
          <a:xfrm>
            <a:off x="4956840" y="2082600"/>
            <a:ext cx="356040" cy="584640"/>
          </a:xfrm>
          <a:prstGeom prst="downArrow">
            <a:avLst>
              <a:gd name="adj1" fmla="val 50000"/>
              <a:gd name="adj2" fmla="val 40891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Flecha: hacia abajo 98"/>
          <p:cNvSpPr/>
          <p:nvPr/>
        </p:nvSpPr>
        <p:spPr>
          <a:xfrm>
            <a:off x="6998040" y="2116800"/>
            <a:ext cx="356040" cy="584640"/>
          </a:xfrm>
          <a:prstGeom prst="downArrow">
            <a:avLst>
              <a:gd name="adj1" fmla="val 50000"/>
              <a:gd name="adj2" fmla="val 40891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Flecha: hacia abajo 99"/>
          <p:cNvSpPr/>
          <p:nvPr/>
        </p:nvSpPr>
        <p:spPr>
          <a:xfrm>
            <a:off x="9430560" y="2100240"/>
            <a:ext cx="356040" cy="584640"/>
          </a:xfrm>
          <a:prstGeom prst="downArrow">
            <a:avLst>
              <a:gd name="adj1" fmla="val 50000"/>
              <a:gd name="adj2" fmla="val 40891"/>
            </a:avLst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15 Rectángulo 14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2" name="7 Rectángulo 15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3" name="Rectángulo 102"/>
          <p:cNvSpPr/>
          <p:nvPr/>
        </p:nvSpPr>
        <p:spPr>
          <a:xfrm>
            <a:off x="1666800" y="969120"/>
            <a:ext cx="8870040" cy="959400"/>
          </a:xfrm>
          <a:prstGeom prst="rect">
            <a:avLst/>
          </a:prstGeom>
          <a:solidFill>
            <a:srgbClr val="DCE6F2"/>
          </a:solidFill>
          <a:ln w="12600" cap="sq">
            <a:solidFill>
              <a:srgbClr val="3A5F8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Rectángulo 103"/>
          <p:cNvSpPr/>
          <p:nvPr/>
        </p:nvSpPr>
        <p:spPr>
          <a:xfrm>
            <a:off x="1576440" y="-943560"/>
            <a:ext cx="2138760" cy="213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Rectángulo 104"/>
          <p:cNvSpPr/>
          <p:nvPr/>
        </p:nvSpPr>
        <p:spPr>
          <a:xfrm>
            <a:off x="1576440" y="-943560"/>
            <a:ext cx="2138760" cy="213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Rectángulo 105"/>
          <p:cNvSpPr/>
          <p:nvPr/>
        </p:nvSpPr>
        <p:spPr>
          <a:xfrm>
            <a:off x="2160000" y="180000"/>
            <a:ext cx="5073120" cy="695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Rectángulo: esquinas redondeadas 106"/>
          <p:cNvSpPr/>
          <p:nvPr/>
        </p:nvSpPr>
        <p:spPr>
          <a:xfrm>
            <a:off x="5521320" y="112968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Atención Primaria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Rectángulo: esquinas redondeadas 107"/>
          <p:cNvSpPr/>
          <p:nvPr/>
        </p:nvSpPr>
        <p:spPr>
          <a:xfrm>
            <a:off x="1827360" y="112968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PGDPCM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Rectángulo: esquinas redondeadas 108"/>
          <p:cNvSpPr/>
          <p:nvPr/>
        </p:nvSpPr>
        <p:spPr>
          <a:xfrm>
            <a:off x="8070840" y="1129680"/>
            <a:ext cx="2138760" cy="638640"/>
          </a:xfrm>
          <a:prstGeom prst="roundRect">
            <a:avLst>
              <a:gd name="adj" fmla="val 16667"/>
            </a:avLst>
          </a:prstGeom>
          <a:solidFill>
            <a:srgbClr val="953735"/>
          </a:solidFill>
          <a:ln w="38160" cap="sq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FFFFFF"/>
                </a:solidFill>
                <a:latin typeface="Calibri"/>
              </a:rPr>
              <a:t>Atención  Hospitalaria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Título 13"/>
          <p:cNvSpPr/>
          <p:nvPr/>
        </p:nvSpPr>
        <p:spPr>
          <a:xfrm>
            <a:off x="301680" y="-360000"/>
            <a:ext cx="905400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1500" b="1" strike="noStrike" cap="small" spc="-1">
                <a:solidFill>
                  <a:srgbClr val="F44798"/>
                </a:solidFill>
                <a:latin typeface="Calibri Light"/>
              </a:rPr>
              <a:t>UNIDAD PATOLOGÍA DE MAMA DEL ÁREA SANITARIA DE VIGO (upm)</a:t>
            </a:r>
            <a:endParaRPr lang="es-ES" sz="15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Círculo parcial 110"/>
          <p:cNvSpPr/>
          <p:nvPr/>
        </p:nvSpPr>
        <p:spPr>
          <a:xfrm>
            <a:off x="1848600" y="4500000"/>
            <a:ext cx="1927440" cy="359280"/>
          </a:xfrm>
          <a:prstGeom prst="pie">
            <a:avLst>
              <a:gd name="adj1" fmla="val 0"/>
              <a:gd name="adj2" fmla="val 16200000"/>
            </a:avLst>
          </a:prstGeom>
          <a:solidFill>
            <a:srgbClr val="DCE6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1800" b="0" strike="noStrike" spc="-1">
                <a:solidFill>
                  <a:srgbClr val="112946"/>
                </a:solidFill>
                <a:latin typeface="Arial"/>
              </a:rPr>
              <a:t>Acto único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írculo parcial 111"/>
          <p:cNvSpPr/>
          <p:nvPr/>
        </p:nvSpPr>
        <p:spPr>
          <a:xfrm>
            <a:off x="1836360" y="5110920"/>
            <a:ext cx="9139680" cy="1005120"/>
          </a:xfrm>
          <a:prstGeom prst="pie">
            <a:avLst>
              <a:gd name="adj1" fmla="val 0"/>
              <a:gd name="adj2" fmla="val 16200000"/>
            </a:avLst>
          </a:prstGeom>
          <a:solidFill>
            <a:srgbClr val="D9D9D9"/>
          </a:solidFill>
          <a:ln w="38160" cap="sq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72000" rIns="90000" bIns="4500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47840" algn="l"/>
                <a:tab pos="896760" algn="l"/>
                <a:tab pos="1346040" algn="l"/>
                <a:tab pos="1795320" algn="l"/>
                <a:tab pos="2244600" algn="l"/>
                <a:tab pos="2693880" algn="l"/>
                <a:tab pos="3143160" algn="l"/>
                <a:tab pos="3592440" algn="l"/>
                <a:tab pos="4041720" algn="l"/>
                <a:tab pos="4491000" algn="l"/>
                <a:tab pos="4940280" algn="l"/>
                <a:tab pos="5389560" algn="l"/>
                <a:tab pos="5838840" algn="l"/>
                <a:tab pos="6288120" algn="l"/>
                <a:tab pos="6737400" algn="l"/>
                <a:tab pos="7186680" algn="l"/>
                <a:tab pos="7635960" algn="l"/>
                <a:tab pos="8085240" algn="l"/>
                <a:tab pos="8534520" algn="l"/>
                <a:tab pos="898380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En </a:t>
            </a:r>
            <a:r>
              <a:rPr lang="es-ES" sz="2000" b="1" strike="noStrike" spc="-1">
                <a:solidFill>
                  <a:srgbClr val="000000"/>
                </a:solidFill>
                <a:latin typeface="Calibri"/>
              </a:rPr>
              <a:t>un día  y por el mism@ radiolog@ </a:t>
            </a: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todo lo preciso para llegar a un diagnóstico</a:t>
            </a:r>
            <a:endParaRPr lang="es-ES" sz="20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Imagen 112"/>
          <p:cNvPicPr/>
          <p:nvPr/>
        </p:nvPicPr>
        <p:blipFill>
          <a:blip r:embed="rId2"/>
          <a:srcRect r="46556"/>
          <a:stretch/>
        </p:blipFill>
        <p:spPr>
          <a:xfrm>
            <a:off x="4177800" y="2818800"/>
            <a:ext cx="1935720" cy="2184840"/>
          </a:xfrm>
          <a:prstGeom prst="rect">
            <a:avLst/>
          </a:prstGeom>
          <a:ln w="0">
            <a:noFill/>
          </a:ln>
        </p:spPr>
      </p:pic>
      <p:pic>
        <p:nvPicPr>
          <p:cNvPr id="114" name="Imagen 113"/>
          <p:cNvPicPr/>
          <p:nvPr/>
        </p:nvPicPr>
        <p:blipFill>
          <a:blip r:embed="rId3"/>
          <a:srcRect l="21807" t="2236" r="35123" b="33869"/>
          <a:stretch/>
        </p:blipFill>
        <p:spPr>
          <a:xfrm>
            <a:off x="5892120" y="2818800"/>
            <a:ext cx="2443680" cy="2184840"/>
          </a:xfrm>
          <a:prstGeom prst="rect">
            <a:avLst/>
          </a:prstGeom>
          <a:ln w="0">
            <a:noFill/>
          </a:ln>
        </p:spPr>
      </p:pic>
      <p:pic>
        <p:nvPicPr>
          <p:cNvPr id="115" name="Imagen 114"/>
          <p:cNvPicPr/>
          <p:nvPr/>
        </p:nvPicPr>
        <p:blipFill>
          <a:blip r:embed="rId4"/>
          <a:stretch/>
        </p:blipFill>
        <p:spPr>
          <a:xfrm>
            <a:off x="7924320" y="2818800"/>
            <a:ext cx="2588040" cy="2184840"/>
          </a:xfrm>
          <a:prstGeom prst="rect">
            <a:avLst/>
          </a:prstGeom>
          <a:ln w="0">
            <a:noFill/>
          </a:ln>
        </p:spPr>
      </p:pic>
      <p:pic>
        <p:nvPicPr>
          <p:cNvPr id="116" name="Imagen 115"/>
          <p:cNvPicPr/>
          <p:nvPr/>
        </p:nvPicPr>
        <p:blipFill>
          <a:blip r:embed="rId5"/>
          <a:stretch/>
        </p:blipFill>
        <p:spPr>
          <a:xfrm>
            <a:off x="5920200" y="6265440"/>
            <a:ext cx="1995840" cy="1495800"/>
          </a:xfrm>
          <a:prstGeom prst="rect">
            <a:avLst/>
          </a:prstGeom>
          <a:ln w="0">
            <a:noFill/>
          </a:ln>
        </p:spPr>
      </p:pic>
      <p:pic>
        <p:nvPicPr>
          <p:cNvPr id="117" name="Imagen 116"/>
          <p:cNvPicPr/>
          <p:nvPr/>
        </p:nvPicPr>
        <p:blipFill>
          <a:blip r:embed="rId6"/>
          <a:stretch/>
        </p:blipFill>
        <p:spPr>
          <a:xfrm>
            <a:off x="8144640" y="6294600"/>
            <a:ext cx="2291400" cy="15102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15 Rectángulo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9" name="7 Rectángulo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graphicFrame>
        <p:nvGraphicFramePr>
          <p:cNvPr id="120" name="Tabla 119"/>
          <p:cNvGraphicFramePr/>
          <p:nvPr/>
        </p:nvGraphicFramePr>
        <p:xfrm>
          <a:off x="6364080" y="3479400"/>
          <a:ext cx="3798000" cy="1814040"/>
        </p:xfrm>
        <a:graphic>
          <a:graphicData uri="http://schemas.openxmlformats.org/drawingml/2006/table">
            <a:tbl>
              <a:tblPr/>
              <a:tblGrid>
                <a:gridCol w="1259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3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Años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2011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noFill/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86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86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15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Mamografías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Ecografías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Biopsias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Derivadas AP</a:t>
                      </a: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66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3.048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noFill/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FFB66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8.057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 anchor="ctr">
                    <a:lnL w="12240">
                      <a:noFill/>
                      <a:prstDash val="solid"/>
                    </a:lnL>
                    <a:lnR w="12240">
                      <a:noFill/>
                      <a:prstDash val="solid"/>
                    </a:lnR>
                    <a:lnT w="12240">
                      <a:noFill/>
                      <a:prstDash val="solid"/>
                    </a:lnT>
                    <a:lnB w="12240">
                      <a:noFill/>
                      <a:prstDash val="solid"/>
                    </a:lnB>
                    <a:solidFill>
                      <a:srgbClr val="FFB6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1" name="Tabla 120"/>
          <p:cNvGraphicFramePr/>
          <p:nvPr/>
        </p:nvGraphicFramePr>
        <p:xfrm>
          <a:off x="2380320" y="2403720"/>
          <a:ext cx="2523240" cy="2969280"/>
        </p:xfrm>
        <a:graphic>
          <a:graphicData uri="http://schemas.openxmlformats.org/drawingml/2006/table">
            <a:tbl>
              <a:tblPr/>
              <a:tblGrid>
                <a:gridCol w="1259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3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Derivación 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0938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5093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AP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CA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8.057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5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324 Interven</a:t>
                      </a:r>
                      <a:endParaRPr lang="es-ES" sz="15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C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7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PGDPCM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CA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2.596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5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B3CA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7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AH</a:t>
                      </a:r>
                      <a:endParaRPr lang="es-ES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2,280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FFFFFF"/>
                      </a:solidFill>
                      <a:prstDash val="solid"/>
                    </a:lnL>
                    <a:lnR w="7200">
                      <a:solidFill>
                        <a:srgbClr val="FFFFFF"/>
                      </a:solidFill>
                      <a:prstDash val="solid"/>
                    </a:lnR>
                    <a:lnT w="7200">
                      <a:solidFill>
                        <a:srgbClr val="FFFFFF"/>
                      </a:solidFill>
                      <a:prstDash val="solid"/>
                    </a:lnT>
                    <a:lnB w="7200">
                      <a:solidFill>
                        <a:srgbClr val="FFFFFF"/>
                      </a:solidFill>
                      <a:prstDash val="solid"/>
                    </a:lnB>
                    <a:solidFill>
                      <a:srgbClr val="DEE7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2" name="Título 1"/>
          <p:cNvSpPr/>
          <p:nvPr/>
        </p:nvSpPr>
        <p:spPr>
          <a:xfrm>
            <a:off x="1440000" y="180000"/>
            <a:ext cx="9054000" cy="1614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 fontScale="96666"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PRUEBAS DE IMAGEN EN PACIENTES DERIVADOS A LA upm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15 Rectángulo 7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4" name="7 Rectángulo 7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5" name="Título 7"/>
          <p:cNvSpPr/>
          <p:nvPr/>
        </p:nvSpPr>
        <p:spPr>
          <a:xfrm>
            <a:off x="1783800" y="257400"/>
            <a:ext cx="8290440" cy="153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ÁREA SANITARIA DE VIGO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" name="Imagen 125"/>
          <p:cNvPicPr/>
          <p:nvPr/>
        </p:nvPicPr>
        <p:blipFill>
          <a:blip r:embed="rId2"/>
          <a:stretch/>
        </p:blipFill>
        <p:spPr>
          <a:xfrm>
            <a:off x="2192760" y="2172600"/>
            <a:ext cx="8412480" cy="44827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15 Rectángulo 9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8" name="7 Rectángulo 9"/>
          <p:cNvSpPr/>
          <p:nvPr/>
        </p:nvSpPr>
        <p:spPr>
          <a:xfrm>
            <a:off x="0" y="6959160"/>
            <a:ext cx="10795680" cy="84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29" name="Título 9"/>
          <p:cNvSpPr/>
          <p:nvPr/>
        </p:nvSpPr>
        <p:spPr>
          <a:xfrm>
            <a:off x="1783800" y="257400"/>
            <a:ext cx="8290440" cy="153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</a:rPr>
              <a:t>ANÁLISIS VÍA RÁPIDA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0" name="Tabla 129"/>
          <p:cNvGraphicFramePr/>
          <p:nvPr/>
        </p:nvGraphicFramePr>
        <p:xfrm>
          <a:off x="1896120" y="2403720"/>
          <a:ext cx="8519760" cy="3088800"/>
        </p:xfrm>
        <a:graphic>
          <a:graphicData uri="http://schemas.openxmlformats.org/drawingml/2006/table">
            <a:tbl>
              <a:tblPr/>
              <a:tblGrid>
                <a:gridCol w="2362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716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  <a:ea typeface="ＭＳ Ｐゴシック"/>
                        </a:rPr>
                        <a:t>Vía rápida ca mama 2023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  <a:ea typeface="ＭＳ Ｐゴシック"/>
                        </a:rPr>
                        <a:t>Casos derivados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  <a:ea typeface="ＭＳ Ｐゴシック"/>
                        </a:rPr>
                        <a:t>Nº pacientes con cáncer 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FFFFFF"/>
                          </a:solidFill>
                          <a:latin typeface="Lucida Sans Unicode"/>
                        </a:rPr>
                        <a:t> % positividad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9360">
                      <a:solidFill>
                        <a:srgbClr val="FFFFFF"/>
                      </a:solidFill>
                      <a:prstDash val="solid"/>
                    </a:lnB>
                    <a:solidFill>
                      <a:srgbClr val="00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56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TOTAL CASOS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936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3,052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936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351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936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1" strike="noStrike" spc="-1">
                          <a:solidFill>
                            <a:srgbClr val="000000"/>
                          </a:solidFill>
                          <a:latin typeface="Lucida Sans Unicode"/>
                        </a:rPr>
                        <a:t>11,50 %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936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52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ATENCIÓN PRIMARIA 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1.855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166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Lucida Sans Unicode"/>
                        </a:rPr>
                        <a:t>8,95%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24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PGDPCM 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910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158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</a:rPr>
                        <a:t>17,36%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noFill/>
                      <a:prstDash val="solid"/>
                    </a:lnB>
                    <a:solidFill>
                      <a:srgbClr val="CDE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400">
                <a:tc>
                  <a:txBody>
                    <a:bodyPr/>
                    <a:lstStyle/>
                    <a:p>
                      <a:pPr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ATENCIÓN HOSPITALARIA 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287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_tradnl" sz="1400" b="0" strike="noStrike" spc="-1">
                          <a:solidFill>
                            <a:srgbClr val="000000"/>
                          </a:solidFill>
                          <a:latin typeface="Lucida Sans Unicode"/>
                          <a:ea typeface="ＭＳ Ｐゴシック"/>
                        </a:rPr>
                        <a:t>27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solidFill>
                        <a:srgbClr val="FFFFFF"/>
                      </a:solidFill>
                      <a:prstDash val="solid"/>
                    </a:lnL>
                    <a:lnR w="2880">
                      <a:noFill/>
                      <a:prstDash val="solid"/>
                    </a:lnR>
                    <a:lnT w="2880">
                      <a:solidFill>
                        <a:srgbClr val="FFFFFF"/>
                      </a:solidFill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8000"/>
                        </a:lnSpc>
                        <a:tabLst>
                          <a:tab pos="0" algn="l"/>
                          <a:tab pos="447840" algn="l"/>
                          <a:tab pos="896760" algn="l"/>
                          <a:tab pos="1346040" algn="l"/>
                          <a:tab pos="1795320" algn="l"/>
                          <a:tab pos="2244600" algn="l"/>
                          <a:tab pos="2693880" algn="l"/>
                          <a:tab pos="3143160" algn="l"/>
                          <a:tab pos="3592440" algn="l"/>
                          <a:tab pos="4041720" algn="l"/>
                          <a:tab pos="4491000" algn="l"/>
                          <a:tab pos="4940280" algn="l"/>
                          <a:tab pos="5389560" algn="l"/>
                          <a:tab pos="5838840" algn="l"/>
                          <a:tab pos="6288120" algn="l"/>
                          <a:tab pos="6737400" algn="l"/>
                          <a:tab pos="7186680" algn="l"/>
                          <a:tab pos="7635960" algn="l"/>
                          <a:tab pos="8085240" algn="l"/>
                          <a:tab pos="8534520" algn="l"/>
                          <a:tab pos="8983800" algn="l"/>
                          <a:tab pos="8985240" algn="l"/>
                          <a:tab pos="9434520" algn="l"/>
                          <a:tab pos="9883800" algn="l"/>
                          <a:tab pos="10333080" algn="l"/>
                          <a:tab pos="10782360" algn="l"/>
                        </a:tabLs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Lucida Sans Unicode"/>
                        </a:rPr>
                        <a:t>9,41%</a:t>
                      </a:r>
                      <a:endParaRPr lang="es-ES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1480" marR="51480">
                    <a:lnL w="2880">
                      <a:noFill/>
                      <a:prstDash val="solid"/>
                    </a:lnL>
                    <a:lnR w="2880">
                      <a:solidFill>
                        <a:srgbClr val="FFFFFF"/>
                      </a:solidFill>
                      <a:prstDash val="solid"/>
                    </a:lnR>
                    <a:lnT w="2880">
                      <a:noFill/>
                      <a:prstDash val="solid"/>
                    </a:lnT>
                    <a:lnB w="2880">
                      <a:solidFill>
                        <a:srgbClr val="FFFFFF"/>
                      </a:solidFill>
                      <a:prstDash val="solid"/>
                    </a:lnB>
                    <a:solidFill>
                      <a:srgbClr val="E8F0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15 Rectángulo 4"/>
          <p:cNvSpPr/>
          <p:nvPr/>
        </p:nvSpPr>
        <p:spPr>
          <a:xfrm rot="5400000">
            <a:off x="-2682360" y="2688120"/>
            <a:ext cx="6946920" cy="1570680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32" name="7 Rectángulo 4"/>
          <p:cNvSpPr/>
          <p:nvPr/>
        </p:nvSpPr>
        <p:spPr>
          <a:xfrm>
            <a:off x="5400" y="6714000"/>
            <a:ext cx="10795680" cy="1025640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33" name="Título 2"/>
          <p:cNvSpPr/>
          <p:nvPr/>
        </p:nvSpPr>
        <p:spPr>
          <a:xfrm>
            <a:off x="539640" y="-1080000"/>
            <a:ext cx="10256040" cy="233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1880" tIns="50760" rIns="101880" bIns="50760" anchor="ctr">
            <a:normAutofit/>
          </a:bodyPr>
          <a:lstStyle/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  <a:ea typeface="DejaVu Sans"/>
              </a:rPr>
              <a:t>							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  <a:p>
            <a:pPr algn="r" defTabSz="1018800">
              <a:lnSpc>
                <a:spcPct val="115000"/>
              </a:lnSpc>
            </a:pPr>
            <a:r>
              <a:rPr lang="es-ES" sz="4400" b="1" strike="noStrike" cap="small" spc="-1">
                <a:solidFill>
                  <a:srgbClr val="F44798"/>
                </a:solidFill>
                <a:latin typeface="Calibri Light"/>
                <a:ea typeface="DejaVu Sans"/>
              </a:rPr>
              <a:t>UPM Y ATENCIÓN PRIMARIA</a:t>
            </a: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Rectángulo 133"/>
          <p:cNvSpPr/>
          <p:nvPr/>
        </p:nvSpPr>
        <p:spPr>
          <a:xfrm>
            <a:off x="1980000" y="1980000"/>
            <a:ext cx="8638200" cy="402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UPM ha descuidado la formación / relación con AP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Estamos contentos con AP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Somos conscientes que: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	- la exploración de mama a veces es difícil y muchas veces inespecífica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	-las pacientes se agobian mucho con cualquier síntoma de mama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50948B"/>
                </a:solidFill>
                <a:latin typeface="Arial-BoldMT"/>
                <a:ea typeface="DejaVu Sans"/>
              </a:rPr>
              <a:t>Consideramos que hay espacio para mejorar con la colaboración de todos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adroTexto 5"/>
          <p:cNvSpPr/>
          <p:nvPr/>
        </p:nvSpPr>
        <p:spPr>
          <a:xfrm>
            <a:off x="10007640" y="6958800"/>
            <a:ext cx="1807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136" name="CuadroTexto 10"/>
          <p:cNvSpPr/>
          <p:nvPr/>
        </p:nvSpPr>
        <p:spPr>
          <a:xfrm>
            <a:off x="974520" y="3702600"/>
            <a:ext cx="1807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dk1"/>
              </a:solidFill>
              <a:latin typeface="Calibri"/>
              <a:ea typeface="DejaVu Sans"/>
            </a:endParaRPr>
          </a:p>
        </p:txBody>
      </p:sp>
      <p:sp>
        <p:nvSpPr>
          <p:cNvPr id="137" name="CustomShape 5"/>
          <p:cNvSpPr/>
          <p:nvPr/>
        </p:nvSpPr>
        <p:spPr>
          <a:xfrm>
            <a:off x="2048400" y="1820520"/>
            <a:ext cx="3809160" cy="43552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38" name="CustomShape 8"/>
          <p:cNvSpPr/>
          <p:nvPr/>
        </p:nvSpPr>
        <p:spPr>
          <a:xfrm>
            <a:off x="2048400" y="728280"/>
            <a:ext cx="3809160" cy="4089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39" name="CuadroTexto 11"/>
          <p:cNvSpPr/>
          <p:nvPr/>
        </p:nvSpPr>
        <p:spPr>
          <a:xfrm>
            <a:off x="2048400" y="771120"/>
            <a:ext cx="3799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8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Día 1</a:t>
            </a:r>
            <a:r>
              <a:rPr lang="es-ES" sz="18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: 12 Febrero (17 - 20 h)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CustomShape 9"/>
          <p:cNvSpPr/>
          <p:nvPr/>
        </p:nvSpPr>
        <p:spPr>
          <a:xfrm>
            <a:off x="2039040" y="1265040"/>
            <a:ext cx="3809160" cy="4071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41" name="CuadroTexto 12"/>
          <p:cNvSpPr/>
          <p:nvPr/>
        </p:nvSpPr>
        <p:spPr>
          <a:xfrm>
            <a:off x="2039040" y="1307880"/>
            <a:ext cx="379980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6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Módulo Patología Mamaria Benigna</a:t>
            </a:r>
            <a:endParaRPr lang="es-E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CuadroTexto 13"/>
          <p:cNvSpPr/>
          <p:nvPr/>
        </p:nvSpPr>
        <p:spPr>
          <a:xfrm>
            <a:off x="2161440" y="1927080"/>
            <a:ext cx="3563280" cy="447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Presentación 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Rosa Mallo  17:00 - 17:15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Lesiones nodulares benignas 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Vanesa Rodríguez  17:15 - 17:30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Mastalgia-Mastodinia-Mastitis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Zoila Valladares  17:30 – 17:45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Secreción mamaria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Reyes Meléndez  17:45 – 18:00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Lesiones de riesgo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Marta Méndez-Castrillón 18:00 – 18:15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Pausa café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Casos interactivos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Manuel Nogueira  18:45 – 19:45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Conclusiones. Fin de sesión.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María José Lamas  19:45 – 20:00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	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43" name="Conector recto 5"/>
          <p:cNvCxnSpPr/>
          <p:nvPr/>
        </p:nvCxnSpPr>
        <p:spPr>
          <a:xfrm>
            <a:off x="4585320" y="4825440"/>
            <a:ext cx="1024560" cy="3960"/>
          </a:xfrm>
          <a:prstGeom prst="straightConnector1">
            <a:avLst/>
          </a:prstGeom>
          <a:ln w="9525">
            <a:solidFill>
              <a:srgbClr val="808080"/>
            </a:solidFill>
            <a:prstDash val="sysDash"/>
            <a:round/>
          </a:ln>
        </p:spPr>
      </p:cxnSp>
      <p:cxnSp>
        <p:nvCxnSpPr>
          <p:cNvPr id="144" name="Conector recto 6"/>
          <p:cNvCxnSpPr/>
          <p:nvPr/>
        </p:nvCxnSpPr>
        <p:spPr>
          <a:xfrm>
            <a:off x="2385000" y="4825440"/>
            <a:ext cx="1024560" cy="3960"/>
          </a:xfrm>
          <a:prstGeom prst="straightConnector1">
            <a:avLst/>
          </a:prstGeom>
          <a:ln w="9525">
            <a:solidFill>
              <a:srgbClr val="808080"/>
            </a:solidFill>
            <a:prstDash val="sysDash"/>
            <a:round/>
          </a:ln>
        </p:spPr>
      </p:cxnSp>
      <p:sp>
        <p:nvSpPr>
          <p:cNvPr id="145" name="CustomShape 10"/>
          <p:cNvSpPr/>
          <p:nvPr/>
        </p:nvSpPr>
        <p:spPr>
          <a:xfrm>
            <a:off x="6289920" y="1820160"/>
            <a:ext cx="3809160" cy="435528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46" name="CustomShape 11"/>
          <p:cNvSpPr/>
          <p:nvPr/>
        </p:nvSpPr>
        <p:spPr>
          <a:xfrm>
            <a:off x="6289920" y="727920"/>
            <a:ext cx="3809160" cy="4089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47" name="CuadroTexto 14"/>
          <p:cNvSpPr/>
          <p:nvPr/>
        </p:nvSpPr>
        <p:spPr>
          <a:xfrm>
            <a:off x="6299280" y="750240"/>
            <a:ext cx="37998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8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Día 2</a:t>
            </a:r>
            <a:r>
              <a:rPr lang="es-ES" sz="18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: 13 Febrero (17 - 20 h)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CustomShape 12"/>
          <p:cNvSpPr/>
          <p:nvPr/>
        </p:nvSpPr>
        <p:spPr>
          <a:xfrm>
            <a:off x="6280200" y="1264680"/>
            <a:ext cx="3809160" cy="40716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149" name="CuadroTexto 15"/>
          <p:cNvSpPr/>
          <p:nvPr/>
        </p:nvSpPr>
        <p:spPr>
          <a:xfrm>
            <a:off x="6280200" y="1307520"/>
            <a:ext cx="379800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6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Módulo Patología Mamaria Maligna</a:t>
            </a:r>
            <a:endParaRPr lang="es-E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CuadroTexto 16"/>
          <p:cNvSpPr/>
          <p:nvPr/>
        </p:nvSpPr>
        <p:spPr>
          <a:xfrm>
            <a:off x="6413760" y="1951920"/>
            <a:ext cx="3561480" cy="411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Diagnóstico de sospecha por imagen 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    Fabricio Renán Sánchez 17:00 - 17:20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Diagnóstico anatomopatológico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    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Débora </a:t>
            </a:r>
            <a:r>
              <a:rPr lang="es-ES" sz="11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Chantada  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17:20 – 17:40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Actualización en cirugía mamaria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    Gonzalo De Castro  17:40 – 18:00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Actualización en tratamientos oncológicos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               Mª José Villanueva </a:t>
            </a:r>
            <a:r>
              <a:rPr lang="es-ES" sz="11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 </a:t>
            </a: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18:00 – 18:20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Pausa café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Casos interactivos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	María José Lamas  18:45 – 19:45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1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Conclusiones. Fin de curso.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	María José Lamas  19:45 – 20:00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es-ES" sz="1200" b="0" strike="noStrike" spc="-1">
                <a:solidFill>
                  <a:schemeClr val="dk1"/>
                </a:solidFill>
                <a:latin typeface="Century Gothic"/>
                <a:ea typeface="ＭＳ Ｐゴシック"/>
              </a:rPr>
              <a:t>	</a:t>
            </a: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es-ES" sz="1200" b="0" strike="noStrike" spc="-1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51" name="Conector recto 7"/>
          <p:cNvCxnSpPr/>
          <p:nvPr/>
        </p:nvCxnSpPr>
        <p:spPr>
          <a:xfrm>
            <a:off x="8821800" y="4439520"/>
            <a:ext cx="1024560" cy="3960"/>
          </a:xfrm>
          <a:prstGeom prst="straightConnector1">
            <a:avLst/>
          </a:prstGeom>
          <a:ln w="9525">
            <a:solidFill>
              <a:srgbClr val="808080"/>
            </a:solidFill>
            <a:prstDash val="sysDash"/>
            <a:round/>
          </a:ln>
        </p:spPr>
      </p:cxnSp>
      <p:cxnSp>
        <p:nvCxnSpPr>
          <p:cNvPr id="152" name="Conector recto 8"/>
          <p:cNvCxnSpPr/>
          <p:nvPr/>
        </p:nvCxnSpPr>
        <p:spPr>
          <a:xfrm>
            <a:off x="6605640" y="4439520"/>
            <a:ext cx="1024560" cy="3960"/>
          </a:xfrm>
          <a:prstGeom prst="straightConnector1">
            <a:avLst/>
          </a:prstGeom>
          <a:ln w="9525">
            <a:solidFill>
              <a:srgbClr val="808080"/>
            </a:solidFill>
            <a:prstDash val="sysDash"/>
            <a:round/>
          </a:ln>
        </p:spPr>
      </p:cxnSp>
      <p:sp>
        <p:nvSpPr>
          <p:cNvPr id="153" name="Rectángulo 3"/>
          <p:cNvSpPr/>
          <p:nvPr/>
        </p:nvSpPr>
        <p:spPr>
          <a:xfrm>
            <a:off x="2048400" y="739080"/>
            <a:ext cx="3809160" cy="396360"/>
          </a:xfrm>
          <a:prstGeom prst="rect">
            <a:avLst/>
          </a:prstGeom>
          <a:solidFill>
            <a:srgbClr val="FFCDCD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154" name="Rectángulo 4"/>
          <p:cNvSpPr/>
          <p:nvPr/>
        </p:nvSpPr>
        <p:spPr>
          <a:xfrm>
            <a:off x="6299280" y="723240"/>
            <a:ext cx="3809160" cy="396360"/>
          </a:xfrm>
          <a:prstGeom prst="rect">
            <a:avLst/>
          </a:prstGeom>
          <a:solidFill>
            <a:srgbClr val="FFCDCD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chemeClr val="lt1"/>
              </a:solidFill>
              <a:latin typeface="Calibri"/>
              <a:ea typeface="DejaVu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494</Words>
  <Application>Microsoft Office PowerPoint</Application>
  <PresentationFormat>Personalizado</PresentationFormat>
  <Paragraphs>158</Paragraphs>
  <Slides>10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22" baseType="lpstr">
      <vt:lpstr>Arial</vt:lpstr>
      <vt:lpstr>Arial-BoldMT</vt:lpstr>
      <vt:lpstr>Calibri</vt:lpstr>
      <vt:lpstr>Calibri Light</vt:lpstr>
      <vt:lpstr>Century Gothic</vt:lpstr>
      <vt:lpstr>Lucida Sans Unicode</vt:lpstr>
      <vt:lpstr>Symbol</vt:lpstr>
      <vt:lpstr>Times New Roman</vt:lpstr>
      <vt:lpstr>Wingdings</vt:lpstr>
      <vt:lpstr>Tema de Office</vt:lpstr>
      <vt:lpstr>Presentación de Microsoft PowerPoint</vt:lpstr>
      <vt:lpstr>Presentación de Microsoft PowerPoint 97-2003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dc:description/>
  <cp:lastModifiedBy>Colegio Médicos</cp:lastModifiedBy>
  <cp:revision>3</cp:revision>
  <dcterms:created xsi:type="dcterms:W3CDTF">2025-02-12T11:56:20Z</dcterms:created>
  <dcterms:modified xsi:type="dcterms:W3CDTF">2025-02-12T15:34:12Z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Personalizado</vt:lpwstr>
  </property>
  <property fmtid="{D5CDD505-2E9C-101B-9397-08002B2CF9AE}" pid="4" name="Slides">
    <vt:i4>3</vt:i4>
  </property>
</Properties>
</file>